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6"/>
  </p:notesMasterIdLst>
  <p:handoutMasterIdLst>
    <p:handoutMasterId r:id="rId27"/>
  </p:handoutMasterIdLst>
  <p:sldIdLst>
    <p:sldId id="303" r:id="rId5"/>
    <p:sldId id="304" r:id="rId6"/>
    <p:sldId id="305" r:id="rId7"/>
    <p:sldId id="306" r:id="rId8"/>
    <p:sldId id="307" r:id="rId9"/>
    <p:sldId id="308" r:id="rId10"/>
    <p:sldId id="309" r:id="rId11"/>
    <p:sldId id="310" r:id="rId12"/>
    <p:sldId id="311" r:id="rId13"/>
    <p:sldId id="312" r:id="rId14"/>
    <p:sldId id="313" r:id="rId15"/>
    <p:sldId id="314" r:id="rId16"/>
    <p:sldId id="291" r:id="rId17"/>
    <p:sldId id="292" r:id="rId18"/>
    <p:sldId id="315" r:id="rId19"/>
    <p:sldId id="293" r:id="rId20"/>
    <p:sldId id="294" r:id="rId21"/>
    <p:sldId id="295" r:id="rId22"/>
    <p:sldId id="316" r:id="rId23"/>
    <p:sldId id="297" r:id="rId24"/>
    <p:sldId id="301" r:id="rId25"/>
  </p:sldIdLst>
  <p:sldSz cx="12192000" cy="6858000"/>
  <p:notesSz cx="6645275" cy="9775825"/>
  <p:embeddedFontLst>
    <p:embeddedFont>
      <p:font typeface="Montserrat" panose="00000500000000000000" pitchFamily="2" charset="0"/>
      <p:regular r:id="rId28"/>
      <p:bold r:id="rId29"/>
      <p:italic r:id="rId30"/>
      <p:boldItalic r:id="rId31"/>
    </p:embeddedFont>
    <p:embeddedFont>
      <p:font typeface="Montserrat Black" panose="00000A00000000000000" pitchFamily="2" charset="0"/>
      <p:bold r:id="rId32"/>
      <p:boldItalic r:id="rId33"/>
    </p:embeddedFont>
  </p:embeddedFontLst>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050"/>
    <a:srgbClr val="09EDB8"/>
    <a:srgbClr val="F91258"/>
    <a:srgbClr val="7E007C"/>
    <a:srgbClr val="28CFF9"/>
    <a:srgbClr val="F3622C"/>
    <a:srgbClr val="31D3AE"/>
    <a:srgbClr val="F3F3F3"/>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3D4CD9-0BEF-1DCB-9518-8DD356875D87}" v="1" dt="2023-10-09T10:24:48.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70773" autoAdjust="0"/>
  </p:normalViewPr>
  <p:slideViewPr>
    <p:cSldViewPr snapToGrid="0">
      <p:cViewPr varScale="1">
        <p:scale>
          <a:sx n="77" d="100"/>
          <a:sy n="77" d="100"/>
        </p:scale>
        <p:origin x="1800" y="84"/>
      </p:cViewPr>
      <p:guideLst>
        <p:guide pos="3840"/>
        <p:guide orient="horz" pos="377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20/02/2024</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20/02/2024</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419100" y="904875"/>
            <a:ext cx="5807075" cy="326707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24757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latin typeface="Montserrat"/>
              </a:rPr>
              <a:t>When python is called interactively from a shell, whether it is a UNIX style shell such as the Korn shell or Bash, or Microsoft's cmd.exe.</a:t>
            </a:r>
            <a:endParaRPr lang="en-US" dirty="0"/>
          </a:p>
          <a:p>
            <a:endParaRPr lang="en-GB" dirty="0">
              <a:latin typeface="Montserrat"/>
            </a:endParaRPr>
          </a:p>
          <a:p>
            <a:r>
              <a:rPr lang="en-GB" dirty="0">
                <a:latin typeface="Montserrat"/>
              </a:rPr>
              <a:t>The Python shell prompt &gt;&gt;&gt; is sometimes called the REPL prompt as it Reads, Evaluates, Prints and Loops back to the prompt. It allows the user to run or evaluate any Python statement or syntax before committing the syntax to a script. It will continue until the functions exit() or quit() are run, or &lt;CTRL&gt;Z on Windows or &lt;CTRL&gt;D on UNIX/Linux. </a:t>
            </a:r>
            <a:endParaRPr lang="en-GB" dirty="0"/>
          </a:p>
          <a:p>
            <a:endParaRPr lang="en-GB" dirty="0">
              <a:latin typeface="Montserrat"/>
            </a:endParaRPr>
          </a:p>
          <a:p>
            <a:r>
              <a:rPr lang="en-GB" dirty="0">
                <a:latin typeface="Montserrat"/>
              </a:rPr>
              <a:t>One of the more useful commands at first is the built-in help() function.</a:t>
            </a:r>
            <a:endParaRPr lang="en-GB" dirty="0"/>
          </a:p>
          <a:p>
            <a:endParaRPr lang="en-GB" dirty="0">
              <a:latin typeface="Montserrat"/>
            </a:endParaRPr>
          </a:p>
          <a:p>
            <a:r>
              <a:rPr lang="en-GB" dirty="0"/>
              <a:t>Python can use some optional environment variables to configure the way it runs, but these are rarely needed. See the online documentation for details.</a:t>
            </a:r>
          </a:p>
          <a:p>
            <a:endParaRPr lang="en-GB" dirty="0">
              <a:latin typeface="Montserrat"/>
            </a:endParaRPr>
          </a:p>
          <a:p>
            <a:r>
              <a:rPr lang="en-GB" dirty="0">
                <a:latin typeface="Montserrat"/>
              </a:rPr>
              <a:t>IDLE is a simple GUI useful for debugging and development and is bundled with Python. And Eric would approve , “Nudge </a:t>
            </a:r>
            <a:r>
              <a:rPr lang="en-GB" dirty="0" err="1">
                <a:latin typeface="Montserrat"/>
              </a:rPr>
              <a:t>Nudge</a:t>
            </a:r>
            <a:r>
              <a:rPr lang="en-GB" dirty="0">
                <a:latin typeface="Montserrat"/>
              </a:rPr>
              <a:t>, Wink, Wink, Say no more!”. Note that it might have problems with a personal firewall. On Linux, IDLE requires that Tk is installed.</a:t>
            </a:r>
          </a:p>
          <a:p>
            <a:endParaRPr lang="en-GB" dirty="0"/>
          </a:p>
          <a:p>
            <a:r>
              <a:rPr lang="en-GB" dirty="0"/>
              <a:t>IDLE controls on MAC OS X are slightly different:</a:t>
            </a:r>
          </a:p>
          <a:p>
            <a:pPr lvl="1"/>
            <a:r>
              <a:rPr lang="en-GB" dirty="0"/>
              <a:t>&lt;CTRL&gt;P	Previous statements</a:t>
            </a:r>
          </a:p>
          <a:p>
            <a:pPr lvl="1"/>
            <a:r>
              <a:rPr lang="en-GB" dirty="0"/>
              <a:t>&lt;CTRL&gt;N	Next statements</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325360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latin typeface="Montserrat"/>
              </a:rPr>
              <a:t>The Python REPL prompt and IDLE are very basic interfaces with limited features.</a:t>
            </a:r>
            <a:endParaRPr lang="en-GB" dirty="0"/>
          </a:p>
          <a:p>
            <a:endParaRPr lang="en-GB" dirty="0"/>
          </a:p>
          <a:p>
            <a:r>
              <a:rPr lang="en-GB" dirty="0">
                <a:latin typeface="Montserrat"/>
              </a:rPr>
              <a:t>Even beginner Pythonistas will move quickly onto using more feature rich IDEs such as </a:t>
            </a:r>
            <a:r>
              <a:rPr lang="en-GB" dirty="0" err="1">
                <a:latin typeface="Montserrat"/>
              </a:rPr>
              <a:t>Pycharm</a:t>
            </a:r>
            <a:r>
              <a:rPr lang="en-GB" dirty="0">
                <a:latin typeface="Montserrat"/>
              </a:rPr>
              <a:t> or </a:t>
            </a:r>
            <a:r>
              <a:rPr lang="en-GB" dirty="0" err="1">
                <a:latin typeface="Montserrat"/>
              </a:rPr>
              <a:t>VSCode</a:t>
            </a:r>
            <a:r>
              <a:rPr lang="en-GB" dirty="0">
                <a:latin typeface="Montserrat"/>
              </a:rPr>
              <a:t>. These IDEs provide a more powerful interface, console, editor and debugging features as well as integration with Version Control and online repositories like GitHub and </a:t>
            </a:r>
            <a:r>
              <a:rPr lang="en-GB" dirty="0" err="1">
                <a:latin typeface="Montserrat"/>
              </a:rPr>
              <a:t>BitBucket</a:t>
            </a:r>
            <a:r>
              <a:rPr lang="en-GB" dirty="0">
                <a:latin typeface="Montserrat"/>
              </a:rPr>
              <a:t>.</a:t>
            </a:r>
            <a:endParaRPr lang="en-GB" dirty="0"/>
          </a:p>
          <a:p>
            <a:endParaRPr lang="en-GB" dirty="0"/>
          </a:p>
          <a:p>
            <a:r>
              <a:rPr lang="en-GB" dirty="0">
                <a:latin typeface="Montserrat"/>
              </a:rPr>
              <a:t>We even have web-based interfaces such as </a:t>
            </a:r>
            <a:r>
              <a:rPr lang="en-GB" dirty="0" err="1">
                <a:latin typeface="Montserrat"/>
              </a:rPr>
              <a:t>Jupyter</a:t>
            </a:r>
            <a:r>
              <a:rPr lang="en-GB" dirty="0">
                <a:latin typeface="Montserrat"/>
              </a:rPr>
              <a:t> Notebooks which is more focussed to the Data Science community.</a:t>
            </a:r>
            <a:endParaRPr lang="en-GB" dirty="0"/>
          </a:p>
          <a:p>
            <a:endParaRPr lang="en-GB" dirty="0"/>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60051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err="1">
                <a:latin typeface="Montserrat"/>
              </a:rPr>
              <a:t>IPython</a:t>
            </a:r>
            <a:r>
              <a:rPr lang="en-GB" dirty="0">
                <a:latin typeface="Montserrat"/>
              </a:rPr>
              <a:t> or Interactive Python is a command line shell for interactive computing. It offers introspection (can examine the type of an object), rich media support (text, images, graphs etc), shell syntax, tab completion and history.</a:t>
            </a:r>
          </a:p>
          <a:p>
            <a:endParaRPr lang="en-GB" dirty="0"/>
          </a:p>
          <a:p>
            <a:r>
              <a:rPr lang="en-GB" dirty="0">
                <a:latin typeface="Montserrat"/>
              </a:rPr>
              <a:t>It also provides a browser-based notebook style interface with support for code, text, math expressions and interactive data visualisation such as plots. It is often used with Math and Data Science libraries such as NumPy, SciPy, and matplotlib</a:t>
            </a:r>
          </a:p>
          <a:p>
            <a:endParaRPr lang="en-GB" dirty="0"/>
          </a:p>
          <a:p>
            <a:r>
              <a:rPr lang="en-GB" dirty="0">
                <a:latin typeface="Montserrat"/>
              </a:rPr>
              <a:t>In 2014, the </a:t>
            </a:r>
            <a:r>
              <a:rPr lang="en-GB" dirty="0" err="1">
                <a:latin typeface="Montserrat"/>
              </a:rPr>
              <a:t>IPython</a:t>
            </a:r>
            <a:r>
              <a:rPr lang="en-GB" dirty="0">
                <a:latin typeface="Montserrat"/>
              </a:rPr>
              <a:t> creator Fernando Pérez developed a spin-off project called Project </a:t>
            </a:r>
            <a:r>
              <a:rPr lang="en-GB" dirty="0" err="1">
                <a:latin typeface="Montserrat"/>
              </a:rPr>
              <a:t>Jupyter</a:t>
            </a:r>
            <a:r>
              <a:rPr lang="en-GB" dirty="0">
                <a:latin typeface="Montserrat"/>
              </a:rPr>
              <a:t>. </a:t>
            </a:r>
            <a:r>
              <a:rPr lang="en-GB" dirty="0" err="1">
                <a:latin typeface="Montserrat"/>
              </a:rPr>
              <a:t>IPython</a:t>
            </a:r>
            <a:r>
              <a:rPr lang="en-GB" dirty="0">
                <a:latin typeface="Montserrat"/>
              </a:rPr>
              <a:t> now exists as the kernel and shell for the </a:t>
            </a:r>
            <a:r>
              <a:rPr lang="en-GB" dirty="0" err="1">
                <a:latin typeface="Montserrat"/>
              </a:rPr>
              <a:t>Jupyter</a:t>
            </a:r>
            <a:r>
              <a:rPr lang="en-GB" dirty="0">
                <a:latin typeface="Montserrat"/>
              </a:rPr>
              <a:t> notebook inspired interface. </a:t>
            </a:r>
            <a:r>
              <a:rPr lang="en-GB" dirty="0" err="1">
                <a:latin typeface="Montserrat"/>
              </a:rPr>
              <a:t>Jupyter</a:t>
            </a:r>
            <a:r>
              <a:rPr lang="en-GB" dirty="0">
                <a:latin typeface="Montserrat"/>
              </a:rPr>
              <a:t> is language agnostic and gets its name to the core programming languages it supports - Julia, Python and R.</a:t>
            </a:r>
          </a:p>
          <a:p>
            <a:endParaRPr lang="en-GB" dirty="0">
              <a:latin typeface="Montserrat"/>
            </a:endParaRPr>
          </a:p>
          <a:p>
            <a:r>
              <a:rPr lang="en-GB" dirty="0">
                <a:latin typeface="Montserrat"/>
              </a:rPr>
              <a:t>As such, </a:t>
            </a:r>
            <a:r>
              <a:rPr lang="en-GB" dirty="0" err="1">
                <a:latin typeface="Montserrat"/>
              </a:rPr>
              <a:t>Jupyter</a:t>
            </a:r>
            <a:r>
              <a:rPr lang="en-GB" dirty="0">
                <a:latin typeface="Montserrat"/>
              </a:rPr>
              <a:t> Notebook (formerly </a:t>
            </a:r>
            <a:r>
              <a:rPr lang="en-GB" dirty="0" err="1">
                <a:latin typeface="Montserrat"/>
              </a:rPr>
              <a:t>IPython</a:t>
            </a:r>
            <a:r>
              <a:rPr lang="en-GB" dirty="0">
                <a:latin typeface="Montserrat"/>
              </a:rPr>
              <a:t> Notebook) is a web-based interactive computational environment for creating, executing and visualising data and supports over 100 kernels – </a:t>
            </a:r>
            <a:r>
              <a:rPr lang="en-GB" dirty="0" err="1">
                <a:latin typeface="Montserrat"/>
              </a:rPr>
              <a:t>IPython</a:t>
            </a:r>
            <a:r>
              <a:rPr lang="en-GB" dirty="0">
                <a:latin typeface="Montserrat"/>
              </a:rPr>
              <a:t> being one of them. The programs are written in a Literate Programming style first introduced by Donald Knuth in 1984</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935751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Python programs (often called scripts) and modules usually have the file name suffix .</a:t>
            </a:r>
            <a:r>
              <a:rPr lang="en-GB" dirty="0" err="1"/>
              <a:t>py</a:t>
            </a:r>
            <a:r>
              <a:rPr lang="en-GB" dirty="0"/>
              <a:t>. Python modules (program components) are automatically saved in a semi-compiled format, with the suffix .</a:t>
            </a:r>
            <a:r>
              <a:rPr lang="en-GB" dirty="0" err="1"/>
              <a:t>pyc</a:t>
            </a:r>
            <a:r>
              <a:rPr lang="en-GB" dirty="0"/>
              <a:t>, to speed loading. The byte-code is automatically updated if the source file has a later timestamp but is not portable.</a:t>
            </a:r>
          </a:p>
          <a:p>
            <a:endParaRPr lang="en-GB" dirty="0"/>
          </a:p>
          <a:p>
            <a:r>
              <a:rPr lang="en-GB" dirty="0"/>
              <a:t>For command line options to python, see python -h.  </a:t>
            </a:r>
          </a:p>
          <a:p>
            <a:endParaRPr lang="en-GB" dirty="0"/>
          </a:p>
          <a:p>
            <a:r>
              <a:rPr lang="en-GB" dirty="0"/>
              <a:t>When choosing your script names, ensure they do not have the same name as a Python module. If in doubt, use a naming convention, for example by prefixing the script name with a code. We shall discuss modules in more detail later.</a:t>
            </a:r>
          </a:p>
          <a:p>
            <a:endParaRPr lang="en-GB" dirty="0"/>
          </a:p>
          <a:p>
            <a:r>
              <a:rPr lang="en-GB" dirty="0"/>
              <a:t>It is good practice for Python scripts on UNIX and Linux to have a special comment called the shebang consisting of a #! followed by the pathname of the interpreter (of course Python) to execute the script. It means that users can execute the script on the command line using just the name of the script. The comment is ignored on Windows but normal practice is to keep it in. It is also usually necessary to assign execute permission to the script on Unix and Linux command line  (</a:t>
            </a:r>
            <a:r>
              <a:rPr lang="en-GB" dirty="0" err="1"/>
              <a:t>chmod</a:t>
            </a:r>
            <a:r>
              <a:rPr lang="en-GB" dirty="0"/>
              <a:t> </a:t>
            </a:r>
            <a:r>
              <a:rPr lang="en-GB" dirty="0" err="1"/>
              <a:t>u+x</a:t>
            </a:r>
            <a:r>
              <a:rPr lang="en-GB" dirty="0"/>
              <a:t> </a:t>
            </a:r>
            <a:r>
              <a:rPr lang="en-GB" dirty="0" err="1"/>
              <a:t>scriptname</a:t>
            </a:r>
            <a:r>
              <a:rPr lang="en-GB" dirty="0"/>
              <a:t>). Modules do not require this shebang line and only require read permission.</a:t>
            </a:r>
          </a:p>
          <a:p>
            <a:endParaRPr lang="en-GB" dirty="0"/>
          </a:p>
          <a:p>
            <a:r>
              <a:rPr lang="en-GB" dirty="0"/>
              <a:t>The -c option is not used much but can be handy for small jobs. Specifying a dash instead of -c or a script file will read from standard input.</a:t>
            </a:r>
          </a:p>
          <a:p>
            <a:endParaRPr lang="en-GB" dirty="0"/>
          </a:p>
          <a:p>
            <a:r>
              <a:rPr lang="en-GB" dirty="0"/>
              <a:t>The -</a:t>
            </a:r>
            <a:r>
              <a:rPr lang="en-GB" dirty="0" err="1"/>
              <a:t>i</a:t>
            </a:r>
            <a:r>
              <a:rPr lang="en-GB" dirty="0"/>
              <a:t> option allows you to run a script but then enter the interactive interpreter.  Any functions or variables declared in the script will be visible to the command-line (following the usual rules of scope).</a:t>
            </a:r>
          </a:p>
          <a:p>
            <a:endParaRPr lang="en-GB" dirty="0"/>
          </a:p>
          <a:p>
            <a:r>
              <a:rPr lang="en-GB" dirty="0"/>
              <a:t>The -m option runs an external module as a script.</a:t>
            </a:r>
          </a:p>
          <a:p>
            <a:r>
              <a:rPr lang="en-GB" dirty="0"/>
              <a:t>You can check the version of Python you are using with python -V (uppercase V). This course assumes Python 3.0 or later.</a:t>
            </a:r>
          </a:p>
          <a:p>
            <a:pPr lvl="1"/>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29516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Python documentation is available online from the site shown, for example http://www.python.org/doc/current/lib/modindex.html is the online module reference. http://docs.python.org/3.0/ is the Python 3 language reference.</a:t>
            </a:r>
          </a:p>
          <a:p>
            <a:endParaRPr lang="en-GB" dirty="0"/>
          </a:p>
          <a:p>
            <a:r>
              <a:rPr lang="en-GB" dirty="0"/>
              <a:t>IDLE has the documentation built-in, and on UNIX/Linux systems the man pages for python come bundled (try man -k python for extensions).</a:t>
            </a:r>
          </a:p>
          <a:p>
            <a:endParaRPr lang="en-GB" dirty="0">
              <a:latin typeface="Montserrat"/>
            </a:endParaRPr>
          </a:p>
          <a:p>
            <a:r>
              <a:rPr lang="en-GB" dirty="0"/>
              <a:t>On UNIX/Linux the </a:t>
            </a:r>
            <a:r>
              <a:rPr lang="en-GB" dirty="0" err="1"/>
              <a:t>pydoc</a:t>
            </a:r>
            <a:r>
              <a:rPr lang="en-GB" dirty="0"/>
              <a:t> tool is usually available as a script, so just call </a:t>
            </a:r>
            <a:r>
              <a:rPr lang="en-GB" dirty="0" err="1"/>
              <a:t>pydoc</a:t>
            </a:r>
            <a:r>
              <a:rPr lang="en-GB" dirty="0"/>
              <a:t> keyword from the shell, for example: </a:t>
            </a:r>
          </a:p>
          <a:p>
            <a:pPr lvl="1"/>
            <a:r>
              <a:rPr lang="en-GB" dirty="0" err="1"/>
              <a:t>pydoc</a:t>
            </a:r>
            <a:r>
              <a:rPr lang="en-GB" dirty="0"/>
              <a:t> sys</a:t>
            </a:r>
          </a:p>
          <a:p>
            <a:r>
              <a:rPr lang="en-GB" dirty="0"/>
              <a:t>On Windows cmd.exe use the pydoc.py script in the Lib folder, for example: </a:t>
            </a:r>
          </a:p>
          <a:p>
            <a:pPr lvl="1"/>
            <a:r>
              <a:rPr lang="en-GB" dirty="0"/>
              <a:t>C:\Python32\Lib\pydoc.py sys</a:t>
            </a:r>
          </a:p>
          <a:p>
            <a:endParaRPr lang="en-GB" dirty="0"/>
          </a:p>
          <a:p>
            <a:r>
              <a:rPr lang="en-GB" dirty="0"/>
              <a:t>There is also a useful TK GUI version usually bundled with the Windows release (in the Tools folder), but you may have to setup a shortcut to that.</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547173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latin typeface="Montserrat"/>
              </a:rPr>
              <a:t>Python Enhancement Proposals, or PEPs, are a design document detailing the evolution, features and general information of the Python language to the Python community. It should describe new features and a rationale for their inclusion and is a great resource to explain the reason for a new feature and when it was implemented and released.</a:t>
            </a:r>
            <a:endParaRPr lang="en-US" dirty="0">
              <a:latin typeface="Montserrat"/>
            </a:endParaRPr>
          </a:p>
          <a:p>
            <a:endParaRPr lang="en-GB" dirty="0">
              <a:latin typeface="Montserrat"/>
            </a:endParaRPr>
          </a:p>
          <a:p>
            <a:r>
              <a:rPr lang="en-GB" dirty="0">
                <a:latin typeface="Montserrat"/>
              </a:rPr>
              <a:t>The (large) index is here: http://www.python.org/dev/peps/, but is also available in the Python 3 documentation, and there are many links to PEPs within the help text. </a:t>
            </a:r>
            <a:endParaRPr lang="en-US" dirty="0">
              <a:latin typeface="Montserrat"/>
            </a:endParaRPr>
          </a:p>
          <a:p>
            <a:endParaRPr lang="en-GB" dirty="0">
              <a:latin typeface="Montserrat"/>
            </a:endParaRPr>
          </a:p>
          <a:p>
            <a:r>
              <a:rPr lang="en-GB" dirty="0">
                <a:latin typeface="Montserrat"/>
              </a:rPr>
              <a:t>One of the most important PEP documents is PEP 8. It is the Style Guide for Python code and details best practice guidelines in layout, readability, consistency and general Do's and Don'ts when writing Python code. It should be READ and REFERENCED often.</a:t>
            </a:r>
            <a:endParaRPr lang="en-US" dirty="0">
              <a:latin typeface="Montserrat"/>
            </a:endParaRPr>
          </a:p>
          <a:p>
            <a:endParaRPr lang="en-GB" dirty="0">
              <a:latin typeface="Montserrat"/>
            </a:endParaRPr>
          </a:p>
          <a:p>
            <a:endParaRPr lang="en-GB" dirty="0">
              <a:latin typeface="Montserrat"/>
            </a:endParaRPr>
          </a:p>
          <a:p>
            <a:endParaRPr lang="en-GB" dirty="0">
              <a:latin typeface="Montserrat"/>
            </a:endParaRP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1166328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a:xfrm>
            <a:off x="728663" y="4679950"/>
            <a:ext cx="5400675" cy="4928394"/>
          </a:xfrm>
        </p:spPr>
        <p:txBody>
          <a:bodyPr/>
          <a:lstStyle/>
          <a:p>
            <a:r>
              <a:rPr lang="en-GB" dirty="0"/>
              <a:t>When a Python script is run, the code is first compiled then executed - much the same way as Java, C#, and many other languages. The compilation phase is very fast and there is (usually) no discernible delay. All the lines shown are optional, and right now we do not show the whole story – for example, functions and global variables are omitted.</a:t>
            </a:r>
          </a:p>
          <a:p>
            <a:endParaRPr lang="en-GB" dirty="0"/>
          </a:p>
          <a:p>
            <a:r>
              <a:rPr lang="en-GB" dirty="0"/>
              <a:t>The first line indicates to UNIX the name of the Python interpreter. It is preceded by a #, which also marks the start of a comment, so that on non-UNIX platforms the line is seen as a comment.</a:t>
            </a:r>
          </a:p>
          <a:p>
            <a:endParaRPr lang="en-GB" dirty="0"/>
          </a:p>
          <a:p>
            <a:r>
              <a:rPr lang="en-GB" dirty="0"/>
              <a:t>The </a:t>
            </a:r>
            <a:r>
              <a:rPr lang="en-GB" b="1" dirty="0"/>
              <a:t>import</a:t>
            </a:r>
            <a:r>
              <a:rPr lang="en-GB" dirty="0"/>
              <a:t> statement loads an external Python module. You will usually find this statement near the beginning of the script. There are a many external modules available, this one, sys, gives us details of the runtime environment. More on modules later. </a:t>
            </a:r>
          </a:p>
          <a:p>
            <a:endParaRPr lang="en-GB" dirty="0"/>
          </a:p>
          <a:p>
            <a:r>
              <a:rPr lang="en-GB" dirty="0"/>
              <a:t>A variable assignment is shown - we do not formally declare the variable type. The if condition is terminated by a colon and membership is by indentation. This also applies to other conditions such as while loops. </a:t>
            </a:r>
          </a:p>
          <a:p>
            <a:endParaRPr lang="en-GB" dirty="0"/>
          </a:p>
          <a:p>
            <a:r>
              <a:rPr lang="en-GB" dirty="0"/>
              <a:t>We are using the </a:t>
            </a:r>
            <a:r>
              <a:rPr lang="en-GB" b="1" dirty="0"/>
              <a:t>print()</a:t>
            </a:r>
            <a:r>
              <a:rPr lang="en-GB" b="0" dirty="0"/>
              <a:t> function.</a:t>
            </a:r>
            <a:r>
              <a:rPr lang="en-GB" dirty="0"/>
              <a:t> Prior to Python 3, print was a statement and parentheses were not required around the argument list. It writes text to the standard output stream (STDOUT), which is usually the terminal screen, and prints a new-line by default.</a:t>
            </a:r>
          </a:p>
          <a:p>
            <a:endParaRPr lang="en-GB" dirty="0"/>
          </a:p>
          <a:p>
            <a:r>
              <a:rPr lang="en-GB" dirty="0"/>
              <a:t>Statements are usually terminated by a new-line, but there are a few alternatives. A new-line which appears inside brackets (parentheses, square brackets or braces) is just considered to be another white-space character. A new-line may be 'escaped' by placing a \ in front. If you must, several statements may be placed on the same line terminated by semi-colons. But we can C what you are doing and will disapprove!</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55893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p:txBody>
          <a:bodyPr/>
          <a:lstStyle/>
          <a:p>
            <a:r>
              <a:rPr lang="en-GB" dirty="0"/>
              <a:t>Modules are files of Python code compiled and run as part of the main program.  In fact, even the main program is really a module - called 'main'. Each module has its own namespace, which means that variables and functions created within them will not be confused with others of the same name in different modules.</a:t>
            </a:r>
          </a:p>
          <a:p>
            <a:endParaRPr lang="en-GB" dirty="0"/>
          </a:p>
          <a:p>
            <a:r>
              <a:rPr lang="en-GB" dirty="0"/>
              <a:t>Modules are bundled with Python, and often used. A list of those issued with the system can be found in the online help. Modules can also be downloaded, usually from http://pypi.python.org/pypi (note the side-bar for modules specifically for Python 3). Python usually finds its modules among directories listed in the environment variable PYTHONPATH, or in Python's lib directory.</a:t>
            </a:r>
          </a:p>
          <a:p>
            <a:endParaRPr lang="en-GB" dirty="0"/>
          </a:p>
          <a:p>
            <a:r>
              <a:rPr lang="en-GB" dirty="0"/>
              <a:t>Help text for modules can be obtained in Idle by typing help(module-name) or help() to get the help&gt; prompt and enter </a:t>
            </a:r>
            <a:r>
              <a:rPr lang="en-GB" i="1" dirty="0"/>
              <a:t>modules</a:t>
            </a:r>
            <a:r>
              <a:rPr lang="en-GB" dirty="0"/>
              <a:t> to list the installed modules. You can then enter the name of the module to see documentation on that module.</a:t>
            </a:r>
          </a:p>
          <a:p>
            <a:endParaRPr lang="en-GB" dirty="0"/>
          </a:p>
          <a:p>
            <a:r>
              <a:rPr lang="en-GB" dirty="0"/>
              <a:t>We will be looking into writing our own modules later…</a:t>
            </a:r>
          </a:p>
          <a:p>
            <a:r>
              <a:rPr lang="en-GB" dirty="0"/>
              <a:t>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888199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Functions are blocks of code provided to carry out a specific task. There are many supplied with Python, which adds greatly to the functionality of the language. A list is given after the chapter summary, but use the online documentation for details. The difference between built-in functions and those in a module is that they do not require any external file to be included - they are always available in your program, and are very fast.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view a list of the built-in functions, use help(“</a:t>
            </a:r>
            <a:r>
              <a:rPr lang="en-GB" dirty="0" err="1"/>
              <a:t>builtins</a:t>
            </a:r>
            <a:r>
              <a:rPr lang="en-GB" dirty="0"/>
              <a:t>”) or help(__</a:t>
            </a:r>
            <a:r>
              <a:rPr lang="en-GB" dirty="0" err="1"/>
              <a:t>builtins</a:t>
            </a:r>
            <a:r>
              <a:rPr lang="en-GB" dirty="0"/>
              <a:t>__).</a:t>
            </a:r>
          </a:p>
          <a:p>
            <a:endParaRPr lang="en-GB" dirty="0"/>
          </a:p>
          <a:p>
            <a:r>
              <a:rPr lang="en-GB" dirty="0"/>
              <a:t>In Python 2.6 the Python 3.0 built-ins were available in a module called </a:t>
            </a:r>
            <a:r>
              <a:rPr lang="en-GB" dirty="0" err="1">
                <a:latin typeface="Courier New" pitchFamily="49" charset="0"/>
              </a:rPr>
              <a:t>future_built</a:t>
            </a:r>
            <a:r>
              <a:rPr lang="en-GB" dirty="0">
                <a:latin typeface="Courier New" pitchFamily="49" charset="0"/>
              </a:rPr>
              <a:t>-ins</a:t>
            </a:r>
            <a:r>
              <a:rPr lang="en-GB" dirty="0"/>
              <a:t>.</a:t>
            </a:r>
          </a:p>
        </p:txBody>
      </p:sp>
    </p:spTree>
    <p:extLst>
      <p:ext uri="{BB962C8B-B14F-4D97-AF65-F5344CB8AC3E}">
        <p14:creationId xmlns:p14="http://schemas.microsoft.com/office/powerpoint/2010/main" val="3883235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09129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body" idx="1"/>
          </p:nvPr>
        </p:nvSpPr>
        <p:spPr/>
        <p:txBody>
          <a:bodyPr/>
          <a:lstStyle/>
          <a:p>
            <a:r>
              <a:rPr lang="en-GB" dirty="0"/>
              <a:t>This chapter introduces version 3 of the Python language and explains why Python remains popular after so many years, its benefits and the 19 guiding principles that influence the design of the Python programming language.</a:t>
            </a:r>
          </a:p>
          <a:p>
            <a:endParaRPr lang="en-GB" dirty="0"/>
          </a:p>
          <a:p>
            <a:r>
              <a:rPr lang="en-GB" dirty="0"/>
              <a:t>We will discover that Python is a general purpose, object-oriented scripting language and has several interfaces including online web-based interfaces such as </a:t>
            </a:r>
            <a:r>
              <a:rPr lang="en-GB" dirty="0" err="1"/>
              <a:t>Jupyter</a:t>
            </a:r>
            <a:r>
              <a:rPr lang="en-GB" dirty="0"/>
              <a:t>. As an extensible language, it supports libraries of modules that extend the core language giving a helping hand in developing quick and efficient solutions.</a:t>
            </a:r>
          </a:p>
          <a:p>
            <a:endParaRPr lang="en-GB" dirty="0"/>
          </a:p>
          <a:p>
            <a:r>
              <a:rPr lang="en-GB" dirty="0"/>
              <a:t>We will only have time to look at basics in this chapter, but that should be enough to get started.</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805474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This slide, and the one which follows, is meant for reference - you are not expected to remember these! You will probably only regularly use about a quarter of them anyhow - not many experienced Python programmers could produce this list from memory.</a:t>
            </a:r>
          </a:p>
          <a:p>
            <a:endParaRPr lang="en-GB" dirty="0"/>
          </a:p>
          <a:p>
            <a:r>
              <a:rPr lang="en-GB" dirty="0"/>
              <a:t>This is not a substitute for the main online documentation.</a:t>
            </a:r>
          </a:p>
        </p:txBody>
      </p:sp>
    </p:spTree>
    <p:extLst>
      <p:ext uri="{BB962C8B-B14F-4D97-AF65-F5344CB8AC3E}">
        <p14:creationId xmlns:p14="http://schemas.microsoft.com/office/powerpoint/2010/main" val="1395698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This slide, and the one which follows, is meant for reference - you are not expected to remember these! You will probably only regularly use about a quarter of them anyhow - not many experienced Python programmers could produce this list from memory.</a:t>
            </a:r>
          </a:p>
          <a:p>
            <a:endParaRPr lang="en-GB" dirty="0"/>
          </a:p>
          <a:p>
            <a:r>
              <a:rPr lang="en-GB" dirty="0"/>
              <a:t>This is not a substitute for the main online documentation.</a:t>
            </a:r>
          </a:p>
        </p:txBody>
      </p:sp>
    </p:spTree>
    <p:extLst>
      <p:ext uri="{BB962C8B-B14F-4D97-AF65-F5344CB8AC3E}">
        <p14:creationId xmlns:p14="http://schemas.microsoft.com/office/powerpoint/2010/main" val="222867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3"/>
          <p:cNvSpPr>
            <a:spLocks noGrp="1" noChangeArrowheads="1"/>
          </p:cNvSpPr>
          <p:nvPr>
            <p:ph type="body" idx="1"/>
          </p:nvPr>
        </p:nvSpPr>
        <p:spPr/>
        <p:txBody>
          <a:bodyPr/>
          <a:lstStyle/>
          <a:p>
            <a:r>
              <a:rPr lang="en-GB" dirty="0"/>
              <a:t>Python is a scripting language with a clean and Object Oriented (OO) based interface.</a:t>
            </a:r>
          </a:p>
          <a:p>
            <a:r>
              <a:rPr lang="en-US" dirty="0"/>
              <a:t>Python was invented by Guido van Rossum, however a much wider community has been involved in its development. Although a free and open source, Python version 2 is copyright </a:t>
            </a:r>
            <a:r>
              <a:rPr lang="en-GB" dirty="0"/>
              <a:t>BeOpen.com and </a:t>
            </a:r>
            <a:r>
              <a:rPr lang="en-GB" dirty="0" err="1"/>
              <a:t>Stichting</a:t>
            </a:r>
            <a:r>
              <a:rPr lang="en-GB" dirty="0"/>
              <a:t> </a:t>
            </a:r>
            <a:r>
              <a:rPr lang="en-GB" dirty="0" err="1"/>
              <a:t>Mathematisch</a:t>
            </a:r>
            <a:r>
              <a:rPr lang="en-GB" dirty="0"/>
              <a:t> Centrum Amsterdam. The Python 3 copyright however is owned by the Python Software Foundation, which was formed in 2001. It is not controlled by the Free Software Foundation, and does not contain any GNU code (although there are optional links), although the licence is "GPL compatible".</a:t>
            </a:r>
          </a:p>
          <a:p>
            <a:r>
              <a:rPr lang="en-GB" dirty="0"/>
              <a:t>Selected links:</a:t>
            </a:r>
          </a:p>
          <a:p>
            <a:pPr lvl="1"/>
            <a:r>
              <a:rPr lang="en-GB" dirty="0"/>
              <a:t>Python: http://www.python.org</a:t>
            </a:r>
          </a:p>
          <a:p>
            <a:pPr lvl="1"/>
            <a:r>
              <a:rPr lang="en-GB" dirty="0" err="1"/>
              <a:t>Jython</a:t>
            </a:r>
            <a:r>
              <a:rPr lang="en-GB" dirty="0"/>
              <a:t>: http://www.jython.org</a:t>
            </a:r>
          </a:p>
          <a:p>
            <a:pPr lvl="1"/>
            <a:r>
              <a:rPr lang="en-GB" dirty="0"/>
              <a:t>Iron Python: http://www.codeplex.com/Wiki/View.aspx?ProjectName=IronPython</a:t>
            </a:r>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05548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Rot="1" noChangeAspect="1" noChangeArrowheads="1" noTextEdit="1"/>
          </p:cNvSpPr>
          <p:nvPr>
            <p:ph type="sldImg"/>
          </p:nvPr>
        </p:nvSpPr>
        <p:spPr>
          <a:ln/>
        </p:spPr>
      </p:sp>
      <p:sp>
        <p:nvSpPr>
          <p:cNvPr id="2560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first thing everyone notices about Python 3 is that the </a:t>
            </a:r>
            <a:r>
              <a:rPr lang="en-GB" b="1" dirty="0">
                <a:latin typeface="Courier New" pitchFamily="49" charset="0"/>
              </a:rPr>
              <a:t>print</a:t>
            </a:r>
            <a:r>
              <a:rPr lang="en-GB" b="1" dirty="0"/>
              <a:t> </a:t>
            </a:r>
            <a:r>
              <a:rPr lang="en-GB" dirty="0"/>
              <a:t>statement is no longer a, um, statement: it is a built-in function (see later). The effect is that we now must put parentheses around the thing we wish to print. That took a while to get used to after years of missing them out.</a:t>
            </a:r>
          </a:p>
          <a:p>
            <a:endParaRPr lang="en-GB" dirty="0"/>
          </a:p>
          <a:p>
            <a:r>
              <a:rPr lang="en-GB" dirty="0"/>
              <a:t>Many Python 3 scripts will run on earlier versions of Python 2, particularly on version 2.6 or later. This should be a coincidence rather than a feature and should not be relied on. The same may be said of Python 2 scripts which coincidently runs on Python 3.  </a:t>
            </a:r>
          </a:p>
          <a:p>
            <a:endParaRPr lang="en-GB" dirty="0"/>
          </a:p>
          <a:p>
            <a:r>
              <a:rPr lang="en-GB" dirty="0"/>
              <a:t>From Python 2.6, many Python 3 features have been added to Python 2.  Python 2.6 has a </a:t>
            </a:r>
            <a:r>
              <a:rPr lang="en-GB" b="1" dirty="0">
                <a:latin typeface="Courier New" pitchFamily="49" charset="0"/>
              </a:rPr>
              <a:t>-3</a:t>
            </a:r>
            <a:r>
              <a:rPr lang="en-GB" dirty="0"/>
              <a:t> option to warn about differences between that version and Python 3, and there is a conversion utility </a:t>
            </a:r>
            <a:r>
              <a:rPr lang="en-GB" b="1" dirty="0">
                <a:latin typeface="Courier New" pitchFamily="49" charset="0"/>
              </a:rPr>
              <a:t>2to3.py</a:t>
            </a:r>
            <a:r>
              <a:rPr lang="en-GB" dirty="0"/>
              <a:t>. All versions of Python 2 have now reached end-of-life with final release of 2.7 on July 4</a:t>
            </a:r>
            <a:r>
              <a:rPr lang="en-GB" baseline="30000" dirty="0"/>
              <a:t>th</a:t>
            </a:r>
            <a:r>
              <a:rPr lang="en-GB" dirty="0"/>
              <a:t>, 2010, and maintenance (bug fixes) ended in 2019. </a:t>
            </a:r>
          </a:p>
          <a:p>
            <a:endParaRPr lang="en-GB" dirty="0"/>
          </a:p>
          <a:p>
            <a:r>
              <a:rPr lang="en-US" dirty="0"/>
              <a:t>Guido van Rossum</a:t>
            </a:r>
            <a:r>
              <a:rPr lang="en-GB" dirty="0"/>
              <a:t> says: "if you're starting a brand-new thing, you should use 3.0".  Mostly because of performance problems, 3.0 only had a short life and was replaced by 3.1 within a few months.  </a:t>
            </a:r>
          </a:p>
          <a:p>
            <a:endParaRPr lang="en-GB" dirty="0"/>
          </a:p>
          <a:p>
            <a:r>
              <a:rPr lang="en-GB" dirty="0"/>
              <a:t>The King is dead. Long live the King!</a:t>
            </a:r>
          </a:p>
        </p:txBody>
      </p:sp>
    </p:spTree>
    <p:extLst>
      <p:ext uri="{BB962C8B-B14F-4D97-AF65-F5344CB8AC3E}">
        <p14:creationId xmlns:p14="http://schemas.microsoft.com/office/powerpoint/2010/main" val="1576327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There are a number of versions of Python, and they all differ in subtle ways.  The most common version, and the one assumed for this course, is known as </a:t>
            </a:r>
            <a:r>
              <a:rPr lang="en-GB" dirty="0" err="1"/>
              <a:t>CPython</a:t>
            </a:r>
            <a:r>
              <a:rPr lang="en-GB" dirty="0"/>
              <a:t>. It is written in C, for speed and portability, and runs on many platforms. You can even download the source code and compile it yourself.  The latest version being 3.12.1 as of January 2024.</a:t>
            </a:r>
          </a:p>
          <a:p>
            <a:endParaRPr lang="en-GB" dirty="0"/>
          </a:p>
          <a:p>
            <a:r>
              <a:rPr lang="en-GB" dirty="0"/>
              <a:t>The Java based version, </a:t>
            </a:r>
            <a:r>
              <a:rPr lang="en-GB" dirty="0" err="1"/>
              <a:t>Jython</a:t>
            </a:r>
            <a:r>
              <a:rPr lang="en-GB" dirty="0"/>
              <a:t>, uses Java native services for many of its features. It is particularly suitable for interfacing with Java systems, since it can use Java classes. Iron Python does a similar task with </a:t>
            </a:r>
            <a:r>
              <a:rPr lang="en-GB" dirty="0" err="1"/>
              <a:t>.Net</a:t>
            </a:r>
            <a:r>
              <a:rPr lang="en-GB" dirty="0"/>
              <a:t> objects. </a:t>
            </a:r>
            <a:r>
              <a:rPr lang="en-GB" dirty="0" err="1"/>
              <a:t>Jython</a:t>
            </a:r>
            <a:r>
              <a:rPr lang="en-GB" dirty="0"/>
              <a:t> is still awaiting a version 3 release, but the latest release of Iron Python is 3.4.1 (December 2023).</a:t>
            </a:r>
          </a:p>
          <a:p>
            <a:endParaRPr lang="en-GB" dirty="0"/>
          </a:p>
          <a:p>
            <a:r>
              <a:rPr lang="en-GB" dirty="0"/>
              <a:t>All these implementations, including </a:t>
            </a:r>
            <a:r>
              <a:rPr lang="en-GB" dirty="0" err="1"/>
              <a:t>CPython</a:t>
            </a:r>
            <a:r>
              <a:rPr lang="en-GB" dirty="0"/>
              <a:t>, have developers who talk to each other and exchange ideas, and sometimes even code. A pure Python VM, called </a:t>
            </a:r>
            <a:r>
              <a:rPr lang="en-GB" dirty="0" err="1"/>
              <a:t>PyPy</a:t>
            </a:r>
            <a:r>
              <a:rPr lang="en-GB" dirty="0"/>
              <a:t>, is in development, yet the other VMs have all gained new insights from it.</a:t>
            </a:r>
          </a:p>
          <a:p>
            <a:r>
              <a:rPr lang="en-GB" dirty="0"/>
              <a:t>One of the features of the Python language is that operating specific features are separated out into a module called </a:t>
            </a:r>
            <a:r>
              <a:rPr lang="en-GB" dirty="0" err="1"/>
              <a:t>os</a:t>
            </a:r>
            <a:r>
              <a:rPr lang="en-GB" dirty="0"/>
              <a:t>. Nothing in that module is guaranteed to be portable - that is the point of it. Despite that we can never be 100% sure that our scripts will run across platforms without change, filename syntaxes, for example, vary between UNIX, Windows, and Apple filesystems.  </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085281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Like most modern languages, Python has a garbage collector. This means we do not have to worry too much about tidying up memory (we said "too much", not "at all"). Unicode is the term used to describe multi-byte character sets, i.e. those containing more than 256 characters. Western Europeans may consider these "foreign", but Unicode is required to store and display the Euro currency symbol € and is web-ready including all the characters in all the human languages, and emojis!</a:t>
            </a:r>
          </a:p>
          <a:p>
            <a:endParaRPr lang="en-GB" dirty="0"/>
          </a:p>
          <a:p>
            <a:r>
              <a:rPr lang="en-GB" dirty="0"/>
              <a:t>One of the strengths of community-based products like Python is the huge range of add-on libraries, most of them free. They include numeric libraries like NumPy (http://numpy.scipy.org), and DISLIN - a library for data visualization (http://www.mps.mpg.de/dislin) .  </a:t>
            </a:r>
          </a:p>
          <a:p>
            <a:endParaRPr lang="en-GB" dirty="0"/>
          </a:p>
          <a:p>
            <a:r>
              <a:rPr lang="en-GB" dirty="0"/>
              <a:t>JSON (JavaScript Object Notation) is considered an important part of Python and is heavily used. It is used with Ajax and is an alternative to XML. There are several web development frameworks, not just those listed,  and many other web interfaces, including at least four to the Twitter API (most use JSON).</a:t>
            </a:r>
          </a:p>
          <a:p>
            <a:endParaRPr lang="en-GB" dirty="0"/>
          </a:p>
          <a:p>
            <a:r>
              <a:rPr lang="en-GB" dirty="0"/>
              <a:t>RDBMS support includes PostgreSQL, Oracle, DB2, Sybase, SAPDB, Informix, Ingres, MySQL, </a:t>
            </a:r>
            <a:r>
              <a:rPr lang="en-GB" dirty="0" err="1"/>
              <a:t>SQLLite</a:t>
            </a:r>
            <a:r>
              <a:rPr lang="en-GB" dirty="0"/>
              <a:t>, ODBC, and native Python databases </a:t>
            </a:r>
            <a:r>
              <a:rPr lang="en-GB" dirty="0" err="1"/>
              <a:t>buzhug</a:t>
            </a:r>
            <a:r>
              <a:rPr lang="en-GB" dirty="0"/>
              <a:t>, and </a:t>
            </a:r>
            <a:r>
              <a:rPr lang="en-GB" dirty="0" err="1"/>
              <a:t>SnakeSQL</a:t>
            </a:r>
            <a:r>
              <a:rPr lang="en-GB" dirty="0"/>
              <a:t>. Although it must be said there have been some issues with Microsoft's SQL Server in earlier versions.</a:t>
            </a:r>
          </a:p>
          <a:p>
            <a:endParaRPr lang="en-GB" dirty="0"/>
          </a:p>
          <a:p>
            <a:r>
              <a:rPr lang="en-GB" dirty="0"/>
              <a:t>The add-ons themselves would not be possible without low-level hooks into the C programming language. Most APIs (Application Program Interfaces) are designed around C, and Python can have libraries written in C. To interface to a 3rd-party product therefore, one "merely" writes a C-Python wrapper around it.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832650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US" dirty="0"/>
              <a:t>It would be remiss not to mention the module </a:t>
            </a:r>
            <a:r>
              <a:rPr lang="en-US" i="1" dirty="0"/>
              <a:t>this</a:t>
            </a:r>
            <a:r>
              <a:rPr lang="en-US" dirty="0"/>
              <a:t> – a collection of 19 guiding principles by Tim Peters for writing computer programs to influence the design of the Python language.</a:t>
            </a:r>
          </a:p>
          <a:p>
            <a:endParaRPr lang="en-US" dirty="0"/>
          </a:p>
          <a:p>
            <a:r>
              <a:rPr lang="en-US" dirty="0"/>
              <a:t>To view these Zen-like principles, try this Easter egg at the IDLE prompt:</a:t>
            </a:r>
          </a:p>
          <a:p>
            <a:r>
              <a:rPr lang="en-US" dirty="0"/>
              <a:t>&gt;&gt;&gt; import this</a:t>
            </a:r>
          </a:p>
          <a:p>
            <a:endParaRPr lang="en-US" dirty="0"/>
          </a:p>
          <a:p>
            <a:r>
              <a:rPr lang="en-US" dirty="0"/>
              <a:t>And if you are game for some more entertainment, download </a:t>
            </a:r>
            <a:r>
              <a:rPr lang="en-US" dirty="0" err="1"/>
              <a:t>pygame</a:t>
            </a:r>
            <a:r>
              <a:rPr lang="en-US" dirty="0"/>
              <a:t> and try out Flappy Bird, Super Potato Bruh, Sudoku and of course snake! And then develop your own games! </a:t>
            </a:r>
          </a:p>
          <a:p>
            <a:endParaRPr lang="en-US" dirty="0"/>
          </a:p>
          <a:p>
            <a:r>
              <a:rPr lang="en-US" dirty="0"/>
              <a:t>See also http://www.pygame.org "Takes the C++ out of Game Development"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681901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3"/>
          <p:cNvSpPr>
            <a:spLocks noGrp="1" noChangeArrowheads="1"/>
          </p:cNvSpPr>
          <p:nvPr>
            <p:ph type="body" idx="1"/>
          </p:nvPr>
        </p:nvSpPr>
        <p:spPr/>
        <p:txBody>
          <a:bodyPr/>
          <a:lstStyle/>
          <a:p>
            <a:r>
              <a:rPr lang="en-GB" dirty="0"/>
              <a:t>Like many scripting languages, Java, C#, Perl, Ruby, PHP, Python is compiled at runtime into an internal format known as byte-code. It is unrealistic to expect this to run as quickly as C code which has been compiled into a native executable format such as PE COFF (on Windows) or ELF (on UNIX). Despite this, some remarkable benchmarks have been produced where the performance is sometimes comparable.</a:t>
            </a:r>
          </a:p>
          <a:p>
            <a:endParaRPr lang="en-GB" dirty="0"/>
          </a:p>
          <a:p>
            <a:r>
              <a:rPr lang="en-GB" dirty="0"/>
              <a:t>It is worth pointing out that it requires a very good C programmer to produce fast, efficient code which is safe. Achieving safe code in Python is much easier, and quicker. As we shall see later, the byte-code produced by a Python module is usually saved, so it only is compiled once. This byte-code is not portable.</a:t>
            </a:r>
          </a:p>
          <a:p>
            <a:endParaRPr lang="en-GB" dirty="0"/>
          </a:p>
          <a:p>
            <a:r>
              <a:rPr lang="en-GB" dirty="0"/>
              <a:t>Further information on benchmarks is available at: http://shootout.alioth.debian.org/gp4/python.php.</a:t>
            </a:r>
          </a:p>
          <a:p>
            <a:r>
              <a:rPr lang="en-GB" dirty="0"/>
              <a:t>Iron Python and </a:t>
            </a:r>
            <a:r>
              <a:rPr lang="en-GB" dirty="0" err="1"/>
              <a:t>Jython</a:t>
            </a:r>
            <a:r>
              <a:rPr lang="en-GB" dirty="0"/>
              <a:t> perform about the same as </a:t>
            </a:r>
            <a:r>
              <a:rPr lang="en-GB" dirty="0" err="1"/>
              <a:t>CPython</a:t>
            </a:r>
            <a:r>
              <a:rPr lang="en-GB" dirty="0"/>
              <a:t>, however on all these VM implementations there is continual work on improvements and optimisations.  </a:t>
            </a:r>
          </a:p>
          <a:p>
            <a:endParaRPr lang="en-GB" dirty="0"/>
          </a:p>
          <a:p>
            <a:r>
              <a:rPr lang="en-GB" dirty="0"/>
              <a:t>There are several projects working on speeding up Python. </a:t>
            </a:r>
            <a:r>
              <a:rPr lang="en-GB" dirty="0" err="1"/>
              <a:t>Psyco</a:t>
            </a:r>
            <a:r>
              <a:rPr lang="en-GB" dirty="0"/>
              <a:t> was an old Python 2 package that has maintenance issues and will not run on 64-bit machines. The development effort on </a:t>
            </a:r>
            <a:r>
              <a:rPr lang="en-GB" dirty="0" err="1"/>
              <a:t>Psyco</a:t>
            </a:r>
            <a:r>
              <a:rPr lang="en-GB" dirty="0"/>
              <a:t> has moved to </a:t>
            </a:r>
            <a:r>
              <a:rPr lang="en-GB" dirty="0" err="1"/>
              <a:t>PyPy</a:t>
            </a:r>
            <a:r>
              <a:rPr lang="en-GB" dirty="0"/>
              <a:t> (Python written in Python), which has recently been ported to Python 3. </a:t>
            </a:r>
          </a:p>
          <a:p>
            <a:r>
              <a:rPr lang="en-GB" dirty="0"/>
              <a:t>Google's "Unladen Swallow" project was merged into the base and has improved the base performance ("Unladen Swallow" comes from a memorable line in "Monty Python and the Holy Grail"), see PEP 3146.</a:t>
            </a:r>
          </a:p>
          <a:p>
            <a:endParaRPr lang="en-GB" dirty="0"/>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3073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GB" dirty="0"/>
              <a:t>The starting point for anything Python related should be the Python Software Foundation’s (PSF) website. There you will find many links, including downloads, tutorials and modules.</a:t>
            </a:r>
          </a:p>
          <a:p>
            <a:endParaRPr lang="en-GB" dirty="0"/>
          </a:p>
          <a:p>
            <a:r>
              <a:rPr lang="en-GB" dirty="0"/>
              <a:t>There are several Python Conferences around the world each year, including a </a:t>
            </a:r>
            <a:r>
              <a:rPr lang="en-GB" dirty="0" err="1"/>
              <a:t>EuroPython</a:t>
            </a:r>
            <a:r>
              <a:rPr lang="en-GB" dirty="0"/>
              <a:t>. See the </a:t>
            </a:r>
            <a:r>
              <a:rPr lang="en-GB" dirty="0" err="1"/>
              <a:t>PyCon</a:t>
            </a:r>
            <a:r>
              <a:rPr lang="en-GB" dirty="0"/>
              <a:t> link from python.org.</a:t>
            </a:r>
          </a:p>
          <a:p>
            <a:endParaRPr lang="en-GB" dirty="0"/>
          </a:p>
          <a:p>
            <a:r>
              <a:rPr lang="en-GB" dirty="0"/>
              <a:t>"Python", and the Python logo, are registered trademarks of the PSF. </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451928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a:t>CLICK TO EDIT MASTER TITLE STYLE</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a:t>CLICK TO EDIT </a:t>
            </a:r>
            <a:br>
              <a:rPr lang="en-US" noProof="0"/>
            </a:br>
            <a:r>
              <a:rPr lang="en-US" noProof="0"/>
              <a:t>MASTER TITLE STYLE</a:t>
            </a:r>
            <a:endParaRPr lang="en-GB" noProof="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pic>
        <p:nvPicPr>
          <p:cNvPr id="2" name="Graphic 31">
            <a:extLst>
              <a:ext uri="{FF2B5EF4-FFF2-40B4-BE49-F238E27FC236}">
                <a16:creationId xmlns:a16="http://schemas.microsoft.com/office/drawing/2014/main" id="{7223657C-4FF6-E8DC-1330-168E7925BA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3" name="Slide Number Placeholder 5">
            <a:extLst>
              <a:ext uri="{FF2B5EF4-FFF2-40B4-BE49-F238E27FC236}">
                <a16:creationId xmlns:a16="http://schemas.microsoft.com/office/drawing/2014/main" id="{0FCEADBA-625A-F1F6-D74E-B0F4900C7E9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a:t>CLICK TO EDIT MASTER TITLE STYLE</a:t>
            </a:r>
            <a:endParaRPr lang="en-GB" noProof="0"/>
          </a:p>
        </p:txBody>
      </p:sp>
    </p:spTree>
    <p:extLst>
      <p:ext uri="{BB962C8B-B14F-4D97-AF65-F5344CB8AC3E}">
        <p14:creationId xmlns:p14="http://schemas.microsoft.com/office/powerpoint/2010/main" val="399674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Graphic 31">
            <a:extLst>
              <a:ext uri="{FF2B5EF4-FFF2-40B4-BE49-F238E27FC236}">
                <a16:creationId xmlns:a16="http://schemas.microsoft.com/office/drawing/2014/main" id="{F13AE18E-0BE9-6AE8-3999-2F9E9608FA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0A6986B2-7B20-56C9-8F34-235E4E0BF1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a:t>THANK YOU</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894080" y="785794"/>
            <a:ext cx="991616" cy="707136"/>
          </a:xfrm>
          <a:prstGeom prst="rect">
            <a:avLst/>
          </a:prstGeom>
        </p:spPr>
      </p:pic>
    </p:spTree>
    <p:extLst>
      <p:ext uri="{BB962C8B-B14F-4D97-AF65-F5344CB8AC3E}">
        <p14:creationId xmlns:p14="http://schemas.microsoft.com/office/powerpoint/2010/main" val="906370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12711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022583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8612901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2318960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5815477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a:t>CLICK TO EDIT </a:t>
            </a:r>
            <a:br>
              <a:rPr lang="en-US" noProof="0"/>
            </a:br>
            <a:r>
              <a:rPr lang="en-US" noProof="0"/>
              <a:t>MASTER TITLE STYLE</a:t>
            </a:r>
            <a:endParaRPr lang="en-GB" noProof="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4" r:id="rId37"/>
    <p:sldLayoutId id="2147483905" r:id="rId38"/>
    <p:sldLayoutId id="2147483906" r:id="rId39"/>
    <p:sldLayoutId id="2147483907" r:id="rId40"/>
  </p:sldLayoutIdLst>
  <p:hf hdr="0" ft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42"/>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42"/>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42"/>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42"/>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3.xml"/><Relationship Id="rId5" Type="http://schemas.openxmlformats.org/officeDocument/2006/relationships/image" Target="../media/image2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384785" y="1750071"/>
            <a:ext cx="6596062" cy="2431485"/>
          </a:xfrm>
        </p:spPr>
        <p:txBody>
          <a:bodyPr>
            <a:normAutofit/>
          </a:bodyPr>
          <a:lstStyle/>
          <a:p>
            <a:r>
              <a:rPr lang="en-GB" dirty="0">
                <a:solidFill>
                  <a:srgbClr val="004050"/>
                </a:solidFill>
              </a:rPr>
              <a:t>Python 3 Programming</a:t>
            </a:r>
            <a:endParaRPr lang="en-US" dirty="0">
              <a:solidFill>
                <a:srgbClr val="004050"/>
              </a:solidFill>
              <a:latin typeface="Arial" charset="0"/>
              <a:cs typeface="Arial" charset="0"/>
            </a:endParaRPr>
          </a:p>
        </p:txBody>
      </p:sp>
      <p:sp>
        <p:nvSpPr>
          <p:cNvPr id="4099" name="Subtitle 2"/>
          <p:cNvSpPr>
            <a:spLocks noGrp="1"/>
          </p:cNvSpPr>
          <p:nvPr>
            <p:ph type="body" sz="quarter" idx="10"/>
          </p:nvPr>
        </p:nvSpPr>
        <p:spPr>
          <a:xfrm>
            <a:off x="384785" y="4401993"/>
            <a:ext cx="6604609" cy="709613"/>
          </a:xfrm>
        </p:spPr>
        <p:txBody>
          <a:bodyPr/>
          <a:lstStyle/>
          <a:p>
            <a:r>
              <a:rPr lang="en-GB" sz="2400" b="1" dirty="0">
                <a:solidFill>
                  <a:srgbClr val="004050"/>
                </a:solidFill>
              </a:rPr>
              <a:t>Introduction to Python 3</a:t>
            </a:r>
            <a:endParaRPr lang="en-US" sz="2400" b="1" dirty="0">
              <a:solidFill>
                <a:srgbClr val="004050"/>
              </a:solidFill>
              <a:latin typeface="Arial" charset="0"/>
              <a:cs typeface="Arial" charset="0"/>
            </a:endParaRPr>
          </a:p>
        </p:txBody>
      </p:sp>
    </p:spTree>
    <p:extLst>
      <p:ext uri="{BB962C8B-B14F-4D97-AF65-F5344CB8AC3E}">
        <p14:creationId xmlns:p14="http://schemas.microsoft.com/office/powerpoint/2010/main" val="543574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1029719" y="308100"/>
            <a:ext cx="11517312" cy="804863"/>
          </a:xfrm>
        </p:spPr>
        <p:txBody>
          <a:bodyPr/>
          <a:lstStyle/>
          <a:p>
            <a:r>
              <a:rPr lang="en-GB" sz="3600" dirty="0"/>
              <a:t>Python Interactive Session</a:t>
            </a:r>
            <a:endParaRPr lang="en-US" sz="3600" dirty="0"/>
          </a:p>
        </p:txBody>
      </p:sp>
      <p:sp>
        <p:nvSpPr>
          <p:cNvPr id="12291" name="Rectangle 3"/>
          <p:cNvSpPr>
            <a:spLocks noGrp="1" noChangeArrowheads="1"/>
          </p:cNvSpPr>
          <p:nvPr>
            <p:ph idx="4294967295"/>
          </p:nvPr>
        </p:nvSpPr>
        <p:spPr>
          <a:xfrm>
            <a:off x="676275" y="1368425"/>
            <a:ext cx="11515725" cy="4954588"/>
          </a:xfrm>
        </p:spPr>
        <p:txBody>
          <a:bodyPr>
            <a:normAutofit/>
          </a:bodyPr>
          <a:lstStyle/>
          <a:p>
            <a:pPr lvl="1">
              <a:buChar char="•"/>
            </a:pPr>
            <a:endParaRPr lang="en-GB"/>
          </a:p>
          <a:p>
            <a:pPr lvl="1">
              <a:lnSpc>
                <a:spcPct val="100000"/>
              </a:lnSpc>
            </a:pPr>
            <a:endParaRPr lang="en-GB"/>
          </a:p>
          <a:p>
            <a:pPr lvl="1">
              <a:lnSpc>
                <a:spcPct val="100000"/>
              </a:lnSpc>
            </a:pPr>
            <a:endParaRPr lang="en-GB"/>
          </a:p>
          <a:p>
            <a:pPr lvl="2">
              <a:lnSpc>
                <a:spcPct val="100000"/>
              </a:lnSpc>
              <a:buFontTx/>
              <a:buChar char="•"/>
            </a:pPr>
            <a:endParaRPr lang="en-GB" sz="1900" b="0">
              <a:latin typeface="Montserrat"/>
            </a:endParaRPr>
          </a:p>
        </p:txBody>
      </p:sp>
      <p:pic>
        <p:nvPicPr>
          <p:cNvPr id="2" name="Picture 2" descr="Graphical user interface, text&#10;&#10;Description automatically generated">
            <a:extLst>
              <a:ext uri="{FF2B5EF4-FFF2-40B4-BE49-F238E27FC236}">
                <a16:creationId xmlns:a16="http://schemas.microsoft.com/office/drawing/2014/main" id="{59603E67-DAF0-A39F-E08D-7231D3F4BDFC}"/>
              </a:ext>
            </a:extLst>
          </p:cNvPr>
          <p:cNvPicPr>
            <a:picLocks noChangeAspect="1"/>
          </p:cNvPicPr>
          <p:nvPr/>
        </p:nvPicPr>
        <p:blipFill>
          <a:blip r:embed="rId3"/>
          <a:stretch>
            <a:fillRect/>
          </a:stretch>
        </p:blipFill>
        <p:spPr>
          <a:xfrm>
            <a:off x="481194" y="1168958"/>
            <a:ext cx="11229611" cy="5480272"/>
          </a:xfrm>
          <a:prstGeom prst="rect">
            <a:avLst/>
          </a:prstGeom>
        </p:spPr>
      </p:pic>
      <p:sp>
        <p:nvSpPr>
          <p:cNvPr id="3" name="Slide Number Placeholder 2">
            <a:extLst>
              <a:ext uri="{FF2B5EF4-FFF2-40B4-BE49-F238E27FC236}">
                <a16:creationId xmlns:a16="http://schemas.microsoft.com/office/drawing/2014/main" id="{9A62C23A-A5C7-19C1-1A89-9AF1859E18F0}"/>
              </a:ext>
            </a:extLst>
          </p:cNvPr>
          <p:cNvSpPr>
            <a:spLocks noGrp="1"/>
          </p:cNvSpPr>
          <p:nvPr>
            <p:ph type="sldNum" sz="quarter" idx="4"/>
          </p:nvPr>
        </p:nvSpPr>
        <p:spPr/>
        <p:txBody>
          <a:bodyPr/>
          <a:lstStyle/>
          <a:p>
            <a:fld id="{EF892D59-8F09-EF4B-AD6D-DA609442F868}" type="slidenum">
              <a:rPr lang="en-GB" smtClean="0"/>
              <a:pPr/>
              <a:t>10</a:t>
            </a:fld>
            <a:endParaRPr lang="en-GB"/>
          </a:p>
        </p:txBody>
      </p:sp>
    </p:spTree>
    <p:extLst>
      <p:ext uri="{BB962C8B-B14F-4D97-AF65-F5344CB8AC3E}">
        <p14:creationId xmlns:p14="http://schemas.microsoft.com/office/powerpoint/2010/main" val="388271871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Graphical user interface, text, application&#10;&#10;Description automatically generated">
            <a:extLst>
              <a:ext uri="{FF2B5EF4-FFF2-40B4-BE49-F238E27FC236}">
                <a16:creationId xmlns:a16="http://schemas.microsoft.com/office/drawing/2014/main" id="{94787C27-7A10-53C6-6A25-68A877387017}"/>
              </a:ext>
            </a:extLst>
          </p:cNvPr>
          <p:cNvPicPr>
            <a:picLocks noChangeAspect="1"/>
          </p:cNvPicPr>
          <p:nvPr/>
        </p:nvPicPr>
        <p:blipFill>
          <a:blip r:embed="rId3"/>
          <a:stretch>
            <a:fillRect/>
          </a:stretch>
        </p:blipFill>
        <p:spPr>
          <a:xfrm>
            <a:off x="5295401" y="385916"/>
            <a:ext cx="6327421" cy="4118867"/>
          </a:xfrm>
          <a:prstGeom prst="rect">
            <a:avLst/>
          </a:prstGeom>
          <a:effectLst>
            <a:outerShdw blurRad="50800" dist="38100" dir="2700000" sx="101000" sy="101000" algn="tl" rotWithShape="0">
              <a:prstClr val="black">
                <a:alpha val="40000"/>
              </a:prstClr>
            </a:outerShdw>
          </a:effectLst>
        </p:spPr>
      </p:pic>
      <p:sp>
        <p:nvSpPr>
          <p:cNvPr id="12300" name="Slide Number Placeholder 5">
            <a:extLst>
              <a:ext uri="{FF2B5EF4-FFF2-40B4-BE49-F238E27FC236}">
                <a16:creationId xmlns:a16="http://schemas.microsoft.com/office/drawing/2014/main" id="{5781A4D2-C46D-1631-B9F1-C6F146C5A49E}"/>
              </a:ext>
            </a:extLst>
          </p:cNvPr>
          <p:cNvSpPr>
            <a:spLocks noGrp="1"/>
          </p:cNvSpPr>
          <p:nvPr>
            <p:ph type="sldNum" sz="quarter" idx="4"/>
          </p:nvPr>
        </p:nvSpPr>
        <p:spPr/>
        <p:txBody>
          <a:bodyPr/>
          <a:lstStyle/>
          <a:p>
            <a:pPr>
              <a:spcAft>
                <a:spcPts val="600"/>
              </a:spcAft>
            </a:pPr>
            <a:fld id="{EF892D59-8F09-EF4B-AD6D-DA609442F868}" type="slidenum">
              <a:rPr lang="en-GB" smtClean="0"/>
              <a:pPr>
                <a:spcAft>
                  <a:spcPts val="600"/>
                </a:spcAft>
              </a:pPr>
              <a:t>11</a:t>
            </a:fld>
            <a:endParaRPr lang="en-GB"/>
          </a:p>
        </p:txBody>
      </p:sp>
      <p:sp>
        <p:nvSpPr>
          <p:cNvPr id="12290" name="Rectangle 2"/>
          <p:cNvSpPr>
            <a:spLocks noGrp="1" noChangeArrowheads="1"/>
          </p:cNvSpPr>
          <p:nvPr>
            <p:ph type="title" idx="4294967295"/>
          </p:nvPr>
        </p:nvSpPr>
        <p:spPr>
          <a:xfrm>
            <a:off x="992274" y="313835"/>
            <a:ext cx="11517312" cy="804863"/>
          </a:xfrm>
        </p:spPr>
        <p:txBody>
          <a:bodyPr anchor="t">
            <a:normAutofit/>
          </a:bodyPr>
          <a:lstStyle/>
          <a:p>
            <a:r>
              <a:rPr lang="en-GB" sz="3600" dirty="0"/>
              <a:t>IDEs</a:t>
            </a:r>
            <a:endParaRPr lang="en-US" sz="3600" dirty="0"/>
          </a:p>
        </p:txBody>
      </p:sp>
      <p:sp>
        <p:nvSpPr>
          <p:cNvPr id="12291" name="Rectangle 3"/>
          <p:cNvSpPr>
            <a:spLocks noGrp="1" noChangeArrowheads="1"/>
          </p:cNvSpPr>
          <p:nvPr>
            <p:ph type="body" sz="quarter" idx="4294967295"/>
          </p:nvPr>
        </p:nvSpPr>
        <p:spPr>
          <a:xfrm>
            <a:off x="7546975" y="4306888"/>
            <a:ext cx="4645025" cy="2073275"/>
          </a:xfrm>
        </p:spPr>
        <p:txBody>
          <a:bodyPr anchor="t">
            <a:normAutofit/>
          </a:bodyPr>
          <a:lstStyle/>
          <a:p>
            <a:pPr lvl="1">
              <a:buChar char="•"/>
            </a:pPr>
            <a:endParaRPr lang="en-GB" sz="2000"/>
          </a:p>
          <a:p>
            <a:pPr lvl="1"/>
            <a:endParaRPr lang="en-GB" sz="2000"/>
          </a:p>
          <a:p>
            <a:pPr lvl="1"/>
            <a:endParaRPr lang="en-GB" sz="2000"/>
          </a:p>
          <a:p>
            <a:pPr lvl="2">
              <a:buFontTx/>
              <a:buChar char="•"/>
            </a:pPr>
            <a:endParaRPr lang="en-GB" sz="2000" b="0"/>
          </a:p>
        </p:txBody>
      </p:sp>
      <p:sp>
        <p:nvSpPr>
          <p:cNvPr id="7" name="Rectangle 3">
            <a:extLst>
              <a:ext uri="{FF2B5EF4-FFF2-40B4-BE49-F238E27FC236}">
                <a16:creationId xmlns:a16="http://schemas.microsoft.com/office/drawing/2014/main" id="{A73871E1-5658-CAC5-0496-057A524E3CE6}"/>
              </a:ext>
            </a:extLst>
          </p:cNvPr>
          <p:cNvSpPr txBox="1">
            <a:spLocks noChangeArrowheads="1"/>
          </p:cNvSpPr>
          <p:nvPr/>
        </p:nvSpPr>
        <p:spPr>
          <a:xfrm>
            <a:off x="341272" y="1144098"/>
            <a:ext cx="3584183" cy="3281452"/>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4"/>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4"/>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4"/>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4"/>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5000"/>
              </a:lnSpc>
            </a:pPr>
            <a:r>
              <a:rPr lang="en-GB" b="1" dirty="0">
                <a:latin typeface="Montserrat"/>
              </a:rPr>
              <a:t>Integrate Development Environments</a:t>
            </a:r>
            <a:endParaRPr lang="en-US" dirty="0"/>
          </a:p>
          <a:p>
            <a:pPr marL="457200" lvl="1" indent="-228600">
              <a:lnSpc>
                <a:spcPct val="95000"/>
              </a:lnSpc>
              <a:buFont typeface="Arial"/>
              <a:buChar char="•"/>
            </a:pPr>
            <a:r>
              <a:rPr lang="en-GB" sz="1800" dirty="0">
                <a:latin typeface="Montserrat"/>
              </a:rPr>
              <a:t>User Friendly GUI</a:t>
            </a:r>
            <a:endParaRPr lang="en-GB" sz="1800" dirty="0"/>
          </a:p>
          <a:p>
            <a:pPr marL="457200" lvl="1" indent="-228600">
              <a:lnSpc>
                <a:spcPct val="95000"/>
              </a:lnSpc>
              <a:buFont typeface="Arial"/>
              <a:buChar char="•"/>
            </a:pPr>
            <a:r>
              <a:rPr lang="en-GB" sz="1800" dirty="0">
                <a:latin typeface="Montserrat"/>
              </a:rPr>
              <a:t>Built-in text editor</a:t>
            </a:r>
            <a:endParaRPr lang="en-GB" sz="1800" dirty="0"/>
          </a:p>
          <a:p>
            <a:pPr marL="457200" lvl="1" indent="-228600">
              <a:lnSpc>
                <a:spcPct val="95000"/>
              </a:lnSpc>
              <a:buFont typeface="Arial"/>
              <a:buChar char="•"/>
            </a:pPr>
            <a:r>
              <a:rPr lang="en-GB" sz="1800" dirty="0">
                <a:latin typeface="Montserrat"/>
              </a:rPr>
              <a:t>Built-in debugger</a:t>
            </a:r>
          </a:p>
          <a:p>
            <a:pPr marL="457200" lvl="1" indent="-228600">
              <a:lnSpc>
                <a:spcPct val="95000"/>
              </a:lnSpc>
              <a:buFont typeface="Arial"/>
              <a:buChar char="•"/>
            </a:pPr>
            <a:r>
              <a:rPr lang="en-GB" sz="1800" dirty="0">
                <a:latin typeface="Montserrat"/>
              </a:rPr>
              <a:t>Integrated console</a:t>
            </a:r>
          </a:p>
          <a:p>
            <a:pPr marL="457200" lvl="1" indent="-228600">
              <a:lnSpc>
                <a:spcPct val="95000"/>
              </a:lnSpc>
              <a:buFont typeface="Arial"/>
              <a:buChar char="•"/>
            </a:pPr>
            <a:r>
              <a:rPr lang="en-GB" sz="1800" dirty="0">
                <a:latin typeface="Montserrat"/>
              </a:rPr>
              <a:t>Coloured Coded highlighting</a:t>
            </a:r>
          </a:p>
          <a:p>
            <a:pPr marL="457200" lvl="1" indent="-228600">
              <a:lnSpc>
                <a:spcPct val="95000"/>
              </a:lnSpc>
              <a:buFont typeface="Arial"/>
              <a:buChar char="•"/>
            </a:pPr>
            <a:r>
              <a:rPr lang="en-GB" sz="1800" dirty="0">
                <a:latin typeface="Montserrat"/>
              </a:rPr>
              <a:t>Code Search</a:t>
            </a:r>
          </a:p>
          <a:p>
            <a:pPr marL="457200" lvl="1" indent="-228600">
              <a:lnSpc>
                <a:spcPct val="95000"/>
              </a:lnSpc>
              <a:buFont typeface="Arial"/>
              <a:buChar char="•"/>
            </a:pPr>
            <a:r>
              <a:rPr lang="en-GB" sz="1800" dirty="0">
                <a:latin typeface="Montserrat"/>
              </a:rPr>
              <a:t>Integrate with Online Repository</a:t>
            </a:r>
          </a:p>
          <a:p>
            <a:pPr marL="457200" lvl="1" indent="-228600">
              <a:lnSpc>
                <a:spcPct val="95000"/>
              </a:lnSpc>
              <a:buFont typeface="Arial"/>
              <a:buChar char="•"/>
            </a:pPr>
            <a:r>
              <a:rPr lang="en-GB" sz="1800" dirty="0">
                <a:latin typeface="Montserrat"/>
              </a:rPr>
              <a:t>Support CI/CD</a:t>
            </a:r>
          </a:p>
          <a:p>
            <a:pPr marL="457200" lvl="1" indent="-228600">
              <a:lnSpc>
                <a:spcPct val="95000"/>
              </a:lnSpc>
              <a:buFont typeface="Arial"/>
              <a:buChar char="•"/>
            </a:pPr>
            <a:endParaRPr lang="en-GB" sz="1800" dirty="0">
              <a:latin typeface="Montserrat"/>
            </a:endParaRPr>
          </a:p>
        </p:txBody>
      </p:sp>
      <p:sp>
        <p:nvSpPr>
          <p:cNvPr id="8" name="Rectangle 3">
            <a:extLst>
              <a:ext uri="{FF2B5EF4-FFF2-40B4-BE49-F238E27FC236}">
                <a16:creationId xmlns:a16="http://schemas.microsoft.com/office/drawing/2014/main" id="{06B897F3-DBB2-2389-3BF4-42EE60002321}"/>
              </a:ext>
            </a:extLst>
          </p:cNvPr>
          <p:cNvSpPr txBox="1">
            <a:spLocks noChangeArrowheads="1"/>
          </p:cNvSpPr>
          <p:nvPr/>
        </p:nvSpPr>
        <p:spPr>
          <a:xfrm>
            <a:off x="6750930" y="4812103"/>
            <a:ext cx="6237114" cy="1940897"/>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4"/>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4"/>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4"/>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4"/>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5000"/>
              </a:lnSpc>
            </a:pPr>
            <a:r>
              <a:rPr lang="en-GB" b="1" dirty="0">
                <a:latin typeface="Montserrat"/>
              </a:rPr>
              <a:t>Integrate Development Environments</a:t>
            </a:r>
            <a:endParaRPr lang="en-US" dirty="0"/>
          </a:p>
          <a:p>
            <a:pPr marL="457200" lvl="1" indent="-228600">
              <a:lnSpc>
                <a:spcPct val="95000"/>
              </a:lnSpc>
              <a:buFont typeface="Arial"/>
              <a:buChar char="•"/>
            </a:pPr>
            <a:r>
              <a:rPr lang="en-GB" sz="1800" dirty="0">
                <a:latin typeface="Montserrat"/>
              </a:rPr>
              <a:t>Web-based and shareable</a:t>
            </a:r>
            <a:endParaRPr lang="en-GB" sz="1800" dirty="0"/>
          </a:p>
          <a:p>
            <a:pPr marL="457200" lvl="1" indent="-228600">
              <a:lnSpc>
                <a:spcPct val="95000"/>
              </a:lnSpc>
              <a:buFont typeface="Arial"/>
              <a:buChar char="•"/>
            </a:pPr>
            <a:r>
              <a:rPr lang="en-GB" sz="1800" dirty="0">
                <a:latin typeface="Montserrat"/>
              </a:rPr>
              <a:t>Supports 100+ languages</a:t>
            </a:r>
          </a:p>
          <a:p>
            <a:pPr marL="457200" lvl="1" indent="-228600">
              <a:lnSpc>
                <a:spcPct val="95000"/>
              </a:lnSpc>
              <a:buFont typeface="Arial"/>
              <a:buChar char="•"/>
            </a:pPr>
            <a:r>
              <a:rPr lang="en-GB" sz="1800" dirty="0">
                <a:latin typeface="Montserrat"/>
              </a:rPr>
              <a:t>Data Sciences</a:t>
            </a:r>
          </a:p>
          <a:p>
            <a:pPr marL="457200" lvl="1" indent="-228600">
              <a:lnSpc>
                <a:spcPct val="95000"/>
              </a:lnSpc>
              <a:buFont typeface="Arial"/>
              <a:buChar char="•"/>
            </a:pPr>
            <a:r>
              <a:rPr lang="en-GB" sz="1800" dirty="0">
                <a:latin typeface="Montserrat"/>
              </a:rPr>
              <a:t>Machine Learning</a:t>
            </a:r>
          </a:p>
          <a:p>
            <a:pPr marL="457200" lvl="1" indent="-228600">
              <a:lnSpc>
                <a:spcPct val="95000"/>
              </a:lnSpc>
              <a:buFont typeface="Arial"/>
              <a:buChar char="•"/>
            </a:pPr>
            <a:endParaRPr lang="en-GB" sz="1800" dirty="0">
              <a:latin typeface="Montserrat"/>
            </a:endParaRPr>
          </a:p>
        </p:txBody>
      </p:sp>
      <p:sp>
        <p:nvSpPr>
          <p:cNvPr id="13" name="TextBox 12">
            <a:extLst>
              <a:ext uri="{FF2B5EF4-FFF2-40B4-BE49-F238E27FC236}">
                <a16:creationId xmlns:a16="http://schemas.microsoft.com/office/drawing/2014/main" id="{319A5C29-4E98-82FB-1BDB-6CC5B307D702}"/>
              </a:ext>
            </a:extLst>
          </p:cNvPr>
          <p:cNvSpPr txBox="1"/>
          <p:nvPr/>
        </p:nvSpPr>
        <p:spPr>
          <a:xfrm>
            <a:off x="9737417" y="392708"/>
            <a:ext cx="151900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GB" b="1" dirty="0" err="1"/>
              <a:t>Pycharm</a:t>
            </a:r>
          </a:p>
        </p:txBody>
      </p:sp>
      <p:sp>
        <p:nvSpPr>
          <p:cNvPr id="14" name="TextBox 13">
            <a:extLst>
              <a:ext uri="{FF2B5EF4-FFF2-40B4-BE49-F238E27FC236}">
                <a16:creationId xmlns:a16="http://schemas.microsoft.com/office/drawing/2014/main" id="{F884672C-C852-3231-0CB9-C531FA79C5A3}"/>
              </a:ext>
            </a:extLst>
          </p:cNvPr>
          <p:cNvSpPr txBox="1"/>
          <p:nvPr/>
        </p:nvSpPr>
        <p:spPr>
          <a:xfrm>
            <a:off x="10667998" y="961866"/>
            <a:ext cx="151900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GB" b="1" dirty="0" err="1"/>
              <a:t>VScode</a:t>
            </a:r>
            <a:endParaRPr lang="en-US" b="1" dirty="0" err="1"/>
          </a:p>
        </p:txBody>
      </p:sp>
      <p:sp>
        <p:nvSpPr>
          <p:cNvPr id="15" name="TextBox 14">
            <a:extLst>
              <a:ext uri="{FF2B5EF4-FFF2-40B4-BE49-F238E27FC236}">
                <a16:creationId xmlns:a16="http://schemas.microsoft.com/office/drawing/2014/main" id="{AA7BBC74-C7B3-6E94-EA44-A987B5D75666}"/>
              </a:ext>
            </a:extLst>
          </p:cNvPr>
          <p:cNvSpPr txBox="1"/>
          <p:nvPr/>
        </p:nvSpPr>
        <p:spPr>
          <a:xfrm>
            <a:off x="3857692" y="4029889"/>
            <a:ext cx="263077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b="1" dirty="0" err="1"/>
              <a:t>Jupyter</a:t>
            </a:r>
            <a:r>
              <a:rPr lang="en-GB" b="1" dirty="0"/>
              <a:t> Notebooks</a:t>
            </a:r>
          </a:p>
        </p:txBody>
      </p:sp>
      <p:pic>
        <p:nvPicPr>
          <p:cNvPr id="3" name="Picture 12" descr="Graphical user interface, text, application&#10;&#10;Description automatically generated">
            <a:extLst>
              <a:ext uri="{FF2B5EF4-FFF2-40B4-BE49-F238E27FC236}">
                <a16:creationId xmlns:a16="http://schemas.microsoft.com/office/drawing/2014/main" id="{28ECEBE6-74A1-1B5A-8B5A-878B5BE4B3C3}"/>
              </a:ext>
            </a:extLst>
          </p:cNvPr>
          <p:cNvPicPr>
            <a:picLocks noChangeAspect="1"/>
          </p:cNvPicPr>
          <p:nvPr/>
        </p:nvPicPr>
        <p:blipFill>
          <a:blip r:embed="rId5"/>
          <a:stretch>
            <a:fillRect/>
          </a:stretch>
        </p:blipFill>
        <p:spPr>
          <a:xfrm>
            <a:off x="3506984" y="4389787"/>
            <a:ext cx="3067987" cy="2211885"/>
          </a:xfrm>
          <a:prstGeom prst="rect">
            <a:avLst/>
          </a:prstGeom>
          <a:effectLst>
            <a:outerShdw blurRad="50800" dist="38100" dir="2700000" sx="101000" sy="101000" algn="tl" rotWithShape="0">
              <a:prstClr val="black">
                <a:alpha val="40000"/>
              </a:prstClr>
            </a:outerShdw>
          </a:effectLst>
        </p:spPr>
      </p:pic>
    </p:spTree>
    <p:extLst>
      <p:ext uri="{BB962C8B-B14F-4D97-AF65-F5344CB8AC3E}">
        <p14:creationId xmlns:p14="http://schemas.microsoft.com/office/powerpoint/2010/main" val="53866154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1017826" y="327351"/>
            <a:ext cx="11517312" cy="804863"/>
          </a:xfrm>
        </p:spPr>
        <p:txBody>
          <a:bodyPr/>
          <a:lstStyle/>
          <a:p>
            <a:r>
              <a:rPr lang="en-GB" sz="3600" dirty="0" err="1"/>
              <a:t>IPython</a:t>
            </a:r>
            <a:r>
              <a:rPr lang="en-GB" sz="3600" dirty="0"/>
              <a:t> and </a:t>
            </a:r>
            <a:r>
              <a:rPr lang="en-GB" sz="3600" dirty="0" err="1"/>
              <a:t>Jupyter</a:t>
            </a:r>
            <a:endParaRPr lang="en-US" sz="3600" dirty="0"/>
          </a:p>
        </p:txBody>
      </p:sp>
      <p:sp>
        <p:nvSpPr>
          <p:cNvPr id="12291" name="Rectangle 3"/>
          <p:cNvSpPr>
            <a:spLocks noGrp="1" noChangeArrowheads="1"/>
          </p:cNvSpPr>
          <p:nvPr>
            <p:ph idx="4294967295"/>
          </p:nvPr>
        </p:nvSpPr>
        <p:spPr>
          <a:xfrm>
            <a:off x="676276" y="1368425"/>
            <a:ext cx="4837834" cy="4954588"/>
          </a:xfrm>
        </p:spPr>
        <p:txBody>
          <a:bodyPr>
            <a:normAutofit lnSpcReduction="10000"/>
          </a:bodyPr>
          <a:lstStyle/>
          <a:p>
            <a:r>
              <a:rPr lang="en-GB" sz="2200" b="1" dirty="0">
                <a:latin typeface="Montserrat"/>
              </a:rPr>
              <a:t>Interactive computing and data visualisation </a:t>
            </a:r>
            <a:endParaRPr lang="en-US" dirty="0"/>
          </a:p>
          <a:p>
            <a:pPr marL="457200" indent="-228600">
              <a:buFont typeface="Arial"/>
              <a:buChar char="•"/>
            </a:pPr>
            <a:r>
              <a:rPr lang="en-GB" sz="1800" dirty="0">
                <a:latin typeface="Montserrat"/>
              </a:rPr>
              <a:t>Powerful Interactive Shell</a:t>
            </a:r>
          </a:p>
          <a:p>
            <a:pPr marL="457200" indent="-228600">
              <a:buSzPct val="114999"/>
              <a:buFont typeface="Arial"/>
              <a:buChar char="•"/>
            </a:pPr>
            <a:r>
              <a:rPr lang="en-GB" sz="1800" dirty="0">
                <a:latin typeface="Montserrat"/>
              </a:rPr>
              <a:t>Kernel for </a:t>
            </a:r>
            <a:r>
              <a:rPr lang="en-GB" sz="1800" dirty="0" err="1">
                <a:latin typeface="Montserrat"/>
              </a:rPr>
              <a:t>Jupyter</a:t>
            </a:r>
            <a:endParaRPr lang="en-GB" sz="1800" dirty="0">
              <a:latin typeface="Montserrat"/>
            </a:endParaRPr>
          </a:p>
          <a:p>
            <a:pPr marL="457200" indent="-228600">
              <a:buSzPct val="114999"/>
              <a:buFont typeface="Arial"/>
              <a:buChar char="•"/>
            </a:pPr>
            <a:r>
              <a:rPr lang="en-GB" sz="1800" dirty="0">
                <a:latin typeface="Montserrat"/>
              </a:rPr>
              <a:t>Interactive data visualisation</a:t>
            </a:r>
            <a:endParaRPr lang="en-GB" sz="1800" dirty="0"/>
          </a:p>
          <a:p>
            <a:pPr marL="457200" indent="-228600">
              <a:buSzPct val="114999"/>
              <a:buFont typeface="Arial"/>
              <a:buChar char="•"/>
            </a:pPr>
            <a:r>
              <a:rPr lang="en-GB" sz="1800" dirty="0">
                <a:latin typeface="Montserrat"/>
              </a:rPr>
              <a:t>Support for Parallel programming</a:t>
            </a:r>
          </a:p>
          <a:p>
            <a:pPr marL="457200" indent="-228600">
              <a:buFont typeface="Arial"/>
            </a:pPr>
            <a:endParaRPr lang="en-GB" sz="1800" dirty="0">
              <a:latin typeface="Montserrat"/>
            </a:endParaRPr>
          </a:p>
          <a:p>
            <a:pPr>
              <a:buFont typeface="Arial"/>
            </a:pPr>
            <a:r>
              <a:rPr lang="en-GB" b="1" dirty="0" err="1">
                <a:latin typeface="Montserrat"/>
              </a:rPr>
              <a:t>Jupyter</a:t>
            </a:r>
            <a:r>
              <a:rPr lang="en-GB" b="1" dirty="0">
                <a:latin typeface="Montserrat"/>
              </a:rPr>
              <a:t> Notebooks</a:t>
            </a:r>
            <a:endParaRPr lang="en-GB" b="1" dirty="0"/>
          </a:p>
          <a:p>
            <a:pPr marL="457200" indent="-228600">
              <a:buFont typeface="Arial"/>
              <a:buChar char="•"/>
            </a:pPr>
            <a:r>
              <a:rPr lang="en-GB" sz="1800" dirty="0">
                <a:latin typeface="Montserrat"/>
              </a:rPr>
              <a:t>Fork of </a:t>
            </a:r>
            <a:r>
              <a:rPr lang="en-GB" sz="1800" dirty="0" err="1">
                <a:latin typeface="Montserrat"/>
              </a:rPr>
              <a:t>IPython</a:t>
            </a:r>
            <a:r>
              <a:rPr lang="en-GB" sz="1800" dirty="0">
                <a:latin typeface="Montserrat"/>
              </a:rPr>
              <a:t> in 2014</a:t>
            </a:r>
            <a:endParaRPr lang="en-GB" sz="1800" dirty="0"/>
          </a:p>
          <a:p>
            <a:pPr marL="457200" indent="-228600">
              <a:buSzPct val="114999"/>
              <a:buFont typeface="Arial"/>
              <a:buChar char="•"/>
            </a:pPr>
            <a:r>
              <a:rPr lang="en-GB" sz="1800" dirty="0">
                <a:latin typeface="Montserrat"/>
              </a:rPr>
              <a:t>Name derived from Julia, Python, and R</a:t>
            </a:r>
          </a:p>
          <a:p>
            <a:pPr marL="457200" indent="-228600">
              <a:buSzPct val="114999"/>
              <a:buFont typeface="Arial"/>
              <a:buChar char="•"/>
            </a:pPr>
            <a:r>
              <a:rPr lang="en-GB" sz="1800" dirty="0">
                <a:latin typeface="Montserrat"/>
              </a:rPr>
              <a:t>Computational notebook for Literate Programming</a:t>
            </a:r>
          </a:p>
          <a:p>
            <a:pPr marL="457200" indent="-228600">
              <a:buFont typeface="Arial"/>
              <a:buChar char="•"/>
            </a:pPr>
            <a:r>
              <a:rPr lang="en-GB" sz="1800" dirty="0">
                <a:latin typeface="Montserrat"/>
              </a:rPr>
              <a:t>Support for multiple kernels</a:t>
            </a:r>
            <a:endParaRPr lang="en-GB" sz="1800" dirty="0"/>
          </a:p>
          <a:p>
            <a:endParaRPr lang="en-GB" b="1" dirty="0"/>
          </a:p>
          <a:p>
            <a:pPr>
              <a:lnSpc>
                <a:spcPct val="100000"/>
              </a:lnSpc>
              <a:buFont typeface="Arial"/>
            </a:pPr>
            <a:endParaRPr lang="en-GB" b="1" dirty="0"/>
          </a:p>
          <a:p>
            <a:pPr marL="457200" indent="-228600">
              <a:buFont typeface="Arial"/>
            </a:pPr>
            <a:endParaRPr lang="en-GB" b="1" dirty="0"/>
          </a:p>
          <a:p>
            <a:pPr marL="457200" indent="-228600"/>
            <a:endParaRPr lang="en-GB" dirty="0"/>
          </a:p>
          <a:p>
            <a:pPr lvl="1">
              <a:buFontTx/>
              <a:buChar char="•"/>
            </a:pPr>
            <a:endParaRPr lang="en-GB" dirty="0"/>
          </a:p>
          <a:p>
            <a:pPr lvl="1">
              <a:buFontTx/>
              <a:buChar char="•"/>
            </a:pPr>
            <a:endParaRPr lang="en-GB" dirty="0"/>
          </a:p>
          <a:p>
            <a:pPr lvl="1">
              <a:buFontTx/>
              <a:buChar char="•"/>
            </a:pPr>
            <a:endParaRPr lang="en-GB" dirty="0"/>
          </a:p>
          <a:p>
            <a:pPr lvl="2">
              <a:buFontTx/>
              <a:buChar char="•"/>
            </a:pPr>
            <a:endParaRPr lang="en-GB" dirty="0"/>
          </a:p>
          <a:p>
            <a:pPr lvl="1">
              <a:buFontTx/>
              <a:buChar char="•"/>
            </a:pPr>
            <a:endParaRPr lang="en-GB" sz="1900" dirty="0">
              <a:latin typeface="Montserrat"/>
            </a:endParaRPr>
          </a:p>
        </p:txBody>
      </p:sp>
      <p:pic>
        <p:nvPicPr>
          <p:cNvPr id="2" name="Picture 2" descr="Graphical user interface&#10;&#10;Description automatically generated">
            <a:extLst>
              <a:ext uri="{FF2B5EF4-FFF2-40B4-BE49-F238E27FC236}">
                <a16:creationId xmlns:a16="http://schemas.microsoft.com/office/drawing/2014/main" id="{F16A7241-67F9-9E35-090B-F4C84F178D22}"/>
              </a:ext>
            </a:extLst>
          </p:cNvPr>
          <p:cNvPicPr>
            <a:picLocks noChangeAspect="1"/>
          </p:cNvPicPr>
          <p:nvPr/>
        </p:nvPicPr>
        <p:blipFill>
          <a:blip r:embed="rId3"/>
          <a:stretch>
            <a:fillRect/>
          </a:stretch>
        </p:blipFill>
        <p:spPr>
          <a:xfrm>
            <a:off x="6000420" y="1591505"/>
            <a:ext cx="5633545" cy="3196722"/>
          </a:xfrm>
          <a:prstGeom prst="rect">
            <a:avLst/>
          </a:prstGeom>
        </p:spPr>
      </p:pic>
      <p:sp>
        <p:nvSpPr>
          <p:cNvPr id="3" name="TextBox 2">
            <a:extLst>
              <a:ext uri="{FF2B5EF4-FFF2-40B4-BE49-F238E27FC236}">
                <a16:creationId xmlns:a16="http://schemas.microsoft.com/office/drawing/2014/main" id="{3DE4A7BB-958E-F1C2-9F95-F1B0B7BEDCD9}"/>
              </a:ext>
            </a:extLst>
          </p:cNvPr>
          <p:cNvSpPr txBox="1"/>
          <p:nvPr/>
        </p:nvSpPr>
        <p:spPr>
          <a:xfrm>
            <a:off x="6096000" y="5555895"/>
            <a:ext cx="5442387" cy="984885"/>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GB" sz="1600" b="1" dirty="0">
                <a:solidFill>
                  <a:srgbClr val="0070C0"/>
                </a:solidFill>
                <a:ea typeface="+mn-lt"/>
                <a:cs typeface="+mn-lt"/>
              </a:rPr>
              <a:t>‘Instead of imagining that our main task is to instruct a computer what to do, let us concentrate rather on explaining to human beings what we want a computer to do.’ - Donald Knuth</a:t>
            </a:r>
            <a:endParaRPr lang="en-US" sz="1600" b="1" dirty="0">
              <a:solidFill>
                <a:srgbClr val="0070C0"/>
              </a:solidFill>
            </a:endParaRPr>
          </a:p>
        </p:txBody>
      </p:sp>
      <p:sp>
        <p:nvSpPr>
          <p:cNvPr id="4" name="TextBox 3">
            <a:extLst>
              <a:ext uri="{FF2B5EF4-FFF2-40B4-BE49-F238E27FC236}">
                <a16:creationId xmlns:a16="http://schemas.microsoft.com/office/drawing/2014/main" id="{8B94594D-1CD7-1688-5E64-C025B5A1C19B}"/>
              </a:ext>
            </a:extLst>
          </p:cNvPr>
          <p:cNvSpPr txBox="1"/>
          <p:nvPr/>
        </p:nvSpPr>
        <p:spPr>
          <a:xfrm>
            <a:off x="7731670" y="4788227"/>
            <a:ext cx="2171043"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200">
                <a:ea typeface="+mn-lt"/>
                <a:cs typeface="+mn-lt"/>
              </a:rPr>
              <a:t>Source: https://ipython.org/</a:t>
            </a:r>
            <a:endParaRPr lang="en-US" sz="1200"/>
          </a:p>
        </p:txBody>
      </p:sp>
      <p:sp>
        <p:nvSpPr>
          <p:cNvPr id="5" name="Slide Number Placeholder 4">
            <a:extLst>
              <a:ext uri="{FF2B5EF4-FFF2-40B4-BE49-F238E27FC236}">
                <a16:creationId xmlns:a16="http://schemas.microsoft.com/office/drawing/2014/main" id="{F2D4F128-2952-CD07-C797-7849B8F8D754}"/>
              </a:ext>
            </a:extLst>
          </p:cNvPr>
          <p:cNvSpPr>
            <a:spLocks noGrp="1"/>
          </p:cNvSpPr>
          <p:nvPr>
            <p:ph type="sldNum" sz="quarter" idx="4"/>
          </p:nvPr>
        </p:nvSpPr>
        <p:spPr/>
        <p:txBody>
          <a:bodyPr/>
          <a:lstStyle/>
          <a:p>
            <a:fld id="{EF892D59-8F09-EF4B-AD6D-DA609442F868}" type="slidenum">
              <a:rPr lang="en-GB" smtClean="0"/>
              <a:pPr/>
              <a:t>12</a:t>
            </a:fld>
            <a:endParaRPr lang="en-GB"/>
          </a:p>
        </p:txBody>
      </p:sp>
    </p:spTree>
    <p:extLst>
      <p:ext uri="{BB962C8B-B14F-4D97-AF65-F5344CB8AC3E}">
        <p14:creationId xmlns:p14="http://schemas.microsoft.com/office/powerpoint/2010/main" val="80845098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96888" y="338059"/>
            <a:ext cx="11517818" cy="805001"/>
          </a:xfrm>
        </p:spPr>
        <p:txBody>
          <a:bodyPr/>
          <a:lstStyle/>
          <a:p>
            <a:pPr eaLnBrk="1" hangingPunct="1"/>
            <a:r>
              <a:rPr lang="en-GB" dirty="0"/>
              <a:t>Python scripts</a:t>
            </a:r>
          </a:p>
        </p:txBody>
      </p:sp>
      <p:sp>
        <p:nvSpPr>
          <p:cNvPr id="13315" name="Rectangle 3"/>
          <p:cNvSpPr>
            <a:spLocks noGrp="1" noChangeArrowheads="1"/>
          </p:cNvSpPr>
          <p:nvPr>
            <p:ph idx="1"/>
          </p:nvPr>
        </p:nvSpPr>
        <p:spPr>
          <a:xfrm>
            <a:off x="337880" y="1143060"/>
            <a:ext cx="11516239" cy="4955354"/>
          </a:xfrm>
        </p:spPr>
        <p:txBody>
          <a:bodyPr/>
          <a:lstStyle/>
          <a:p>
            <a:pPr>
              <a:lnSpc>
                <a:spcPct val="110000"/>
              </a:lnSpc>
            </a:pPr>
            <a:endParaRPr lang="en-GB" sz="800" dirty="0"/>
          </a:p>
          <a:p>
            <a:pPr marL="88900" lvl="3" indent="-88900">
              <a:buNone/>
            </a:pPr>
            <a:r>
              <a:rPr lang="en-GB" b="1" dirty="0">
                <a:latin typeface="Montserrat"/>
              </a:rPr>
              <a:t>Python command line options</a:t>
            </a:r>
            <a:endParaRPr lang="en-GB" dirty="0">
              <a:latin typeface="Montserrat"/>
            </a:endParaRPr>
          </a:p>
          <a:p>
            <a:pPr lvl="3"/>
            <a:endParaRPr lang="en-GB" sz="1000" dirty="0"/>
          </a:p>
          <a:p>
            <a:pPr>
              <a:lnSpc>
                <a:spcPct val="110000"/>
              </a:lnSpc>
            </a:pPr>
            <a:endParaRPr lang="en-GB" dirty="0"/>
          </a:p>
          <a:p>
            <a:pPr>
              <a:lnSpc>
                <a:spcPct val="110000"/>
              </a:lnSpc>
            </a:pPr>
            <a:endParaRPr lang="en-GB" dirty="0">
              <a:latin typeface="Montserrat"/>
            </a:endParaRPr>
          </a:p>
          <a:p>
            <a:pPr>
              <a:lnSpc>
                <a:spcPct val="110000"/>
              </a:lnSpc>
            </a:pPr>
            <a:r>
              <a:rPr lang="en-GB" b="1" dirty="0"/>
              <a:t>Python scripts are compiled into byte-code</a:t>
            </a:r>
          </a:p>
          <a:p>
            <a:pPr marL="457200" lvl="1" indent="-228600">
              <a:buFont typeface="Arial"/>
              <a:buChar char="•"/>
            </a:pPr>
            <a:r>
              <a:rPr lang="en-GB" sz="1800" dirty="0">
                <a:latin typeface="Montserrat"/>
              </a:rPr>
              <a:t>Like Java, Perl, .NET, etc…</a:t>
            </a:r>
          </a:p>
          <a:p>
            <a:pPr marL="457200" indent="-228600">
              <a:lnSpc>
                <a:spcPct val="110000"/>
              </a:lnSpc>
              <a:buFont typeface="Arial"/>
              <a:buChar char="•"/>
            </a:pPr>
            <a:r>
              <a:rPr lang="en-GB" sz="1800" dirty="0">
                <a:latin typeface="+mn-lt"/>
              </a:rPr>
              <a:t>Script files should have </a:t>
            </a:r>
            <a:r>
              <a:rPr lang="en-GB" sz="1800" b="1" dirty="0">
                <a:latin typeface="+mn-lt"/>
              </a:rPr>
              <a:t>.</a:t>
            </a:r>
            <a:r>
              <a:rPr lang="en-GB" sz="1800" b="1" dirty="0" err="1">
                <a:latin typeface="+mn-lt"/>
              </a:rPr>
              <a:t>py</a:t>
            </a:r>
            <a:r>
              <a:rPr lang="en-GB" sz="1800" dirty="0">
                <a:latin typeface="+mn-lt"/>
              </a:rPr>
              <a:t> suffix</a:t>
            </a:r>
          </a:p>
          <a:p>
            <a:pPr marL="457200" lvl="1" indent="-228600">
              <a:buFont typeface="Arial"/>
              <a:buChar char="•"/>
            </a:pPr>
            <a:r>
              <a:rPr lang="en-GB" sz="1800" dirty="0">
                <a:latin typeface="+mn-lt"/>
              </a:rPr>
              <a:t>Compiled modules have </a:t>
            </a:r>
            <a:r>
              <a:rPr lang="en-GB" sz="1800" b="1" dirty="0">
                <a:latin typeface="+mn-lt"/>
              </a:rPr>
              <a:t>.</a:t>
            </a:r>
            <a:r>
              <a:rPr lang="en-GB" sz="1800" b="1" dirty="0" err="1">
                <a:latin typeface="+mn-lt"/>
              </a:rPr>
              <a:t>pyc</a:t>
            </a:r>
            <a:r>
              <a:rPr lang="en-GB" sz="1800" dirty="0">
                <a:latin typeface="+mn-lt"/>
              </a:rPr>
              <a:t> suffix</a:t>
            </a:r>
            <a:endParaRPr lang="en-GB" sz="1800" dirty="0">
              <a:latin typeface="+mn-lt"/>
              <a:cs typeface="Courier New"/>
            </a:endParaRPr>
          </a:p>
          <a:p>
            <a:pPr marL="457200" lvl="1" indent="-228600">
              <a:buFont typeface="Arial"/>
              <a:buChar char="•"/>
            </a:pPr>
            <a:r>
              <a:rPr lang="en-GB" sz="1800" dirty="0">
                <a:latin typeface="+mn-lt"/>
              </a:rPr>
              <a:t>Ensure script names do not conflict with standard modules names</a:t>
            </a:r>
          </a:p>
          <a:p>
            <a:pPr marL="457200" indent="-228600">
              <a:lnSpc>
                <a:spcPct val="110000"/>
              </a:lnSpc>
              <a:buFont typeface="Arial"/>
              <a:buChar char="•"/>
            </a:pPr>
            <a:r>
              <a:rPr lang="en-GB" sz="1800" dirty="0">
                <a:latin typeface="Montserrat"/>
              </a:rPr>
              <a:t>Use </a:t>
            </a:r>
            <a:r>
              <a:rPr lang="en-GB" sz="1800" dirty="0" err="1">
                <a:latin typeface="Montserrat"/>
              </a:rPr>
              <a:t>Sh</a:t>
            </a:r>
            <a:r>
              <a:rPr lang="en-GB" sz="1800" dirty="0">
                <a:latin typeface="Montserrat"/>
              </a:rPr>
              <a:t>-Bang (</a:t>
            </a:r>
            <a:r>
              <a:rPr lang="en-GB" sz="1800" dirty="0">
                <a:latin typeface="Courier New"/>
                <a:cs typeface="Courier New"/>
              </a:rPr>
              <a:t>#!/usr/bin/python</a:t>
            </a:r>
            <a:r>
              <a:rPr lang="en-GB" sz="1800" dirty="0">
                <a:latin typeface="Montserrat"/>
              </a:rPr>
              <a:t>) in UNIX and Linux scripts</a:t>
            </a:r>
            <a:r>
              <a:rPr lang="en-GB" sz="1800" dirty="0">
                <a:latin typeface="Montserrat"/>
                <a:cs typeface="Courier New"/>
              </a:rPr>
              <a:t> </a:t>
            </a:r>
            <a:endParaRPr lang="en-GB" sz="1800" dirty="0">
              <a:latin typeface="Courier New"/>
              <a:cs typeface="Courier New"/>
            </a:endParaRPr>
          </a:p>
        </p:txBody>
      </p:sp>
      <p:sp>
        <p:nvSpPr>
          <p:cNvPr id="13316" name="AutoShape 4"/>
          <p:cNvSpPr>
            <a:spLocks noChangeArrowheads="1"/>
          </p:cNvSpPr>
          <p:nvPr/>
        </p:nvSpPr>
        <p:spPr bwMode="auto">
          <a:xfrm>
            <a:off x="696652" y="1973294"/>
            <a:ext cx="9202102" cy="555625"/>
          </a:xfrm>
          <a:prstGeom prst="flowChartAlternateProcess">
            <a:avLst/>
          </a:prstGeom>
          <a:solidFill>
            <a:schemeClr val="tx2">
              <a:lumMod val="20000"/>
              <a:lumOff val="80000"/>
            </a:schemeClr>
          </a:solidFill>
          <a:ln w="9525">
            <a:solidFill>
              <a:schemeClr val="tx1"/>
            </a:solidFill>
            <a:miter lim="800000"/>
            <a:headEnd/>
            <a:tailEnd type="none" w="med" len="lg"/>
          </a:ln>
          <a:effectLst>
            <a:outerShdw blurRad="50800" dist="38100" dir="2700000" algn="tl" rotWithShape="0">
              <a:prstClr val="black">
                <a:alpha val="40000"/>
              </a:prstClr>
            </a:outerShdw>
          </a:effectLst>
        </p:spPr>
        <p:txBody>
          <a:bodyPr wrap="none" anchor="ctr"/>
          <a:lstStyle/>
          <a:p>
            <a:pPr algn="ctr">
              <a:spcBef>
                <a:spcPct val="0"/>
              </a:spcBef>
            </a:pPr>
            <a:r>
              <a:rPr lang="en-GB" sz="2000" b="1" dirty="0"/>
              <a:t>python</a:t>
            </a:r>
            <a:r>
              <a:rPr lang="en-GB" sz="2000" dirty="0"/>
              <a:t> [-</a:t>
            </a:r>
            <a:r>
              <a:rPr lang="en-GB" sz="2000" i="1" dirty="0"/>
              <a:t>options</a:t>
            </a:r>
            <a:r>
              <a:rPr lang="en-GB" sz="2000" dirty="0"/>
              <a:t>]… [</a:t>
            </a:r>
            <a:r>
              <a:rPr lang="en-US" sz="2000" b="1" dirty="0"/>
              <a:t>-c</a:t>
            </a:r>
            <a:r>
              <a:rPr lang="en-US" sz="2000" dirty="0"/>
              <a:t> </a:t>
            </a:r>
            <a:r>
              <a:rPr lang="en-US" sz="2000" i="1" dirty="0" err="1"/>
              <a:t>cmd</a:t>
            </a:r>
            <a:r>
              <a:rPr lang="en-US" sz="2000" dirty="0"/>
              <a:t>| </a:t>
            </a:r>
            <a:r>
              <a:rPr lang="en-US" sz="2000" b="1" dirty="0"/>
              <a:t>-m</a:t>
            </a:r>
            <a:r>
              <a:rPr lang="en-US" sz="2000" dirty="0"/>
              <a:t> </a:t>
            </a:r>
            <a:r>
              <a:rPr lang="en-US" sz="2000" i="1" dirty="0"/>
              <a:t>mod</a:t>
            </a:r>
            <a:r>
              <a:rPr lang="en-US" sz="2000" dirty="0"/>
              <a:t>|</a:t>
            </a:r>
            <a:r>
              <a:rPr lang="en-GB" sz="2000" i="1" dirty="0"/>
              <a:t>script file|-</a:t>
            </a:r>
            <a:r>
              <a:rPr lang="en-GB" sz="2000" dirty="0"/>
              <a:t>] [</a:t>
            </a:r>
            <a:r>
              <a:rPr lang="en-GB" sz="2000" i="1" dirty="0"/>
              <a:t>script arguments</a:t>
            </a:r>
            <a:r>
              <a:rPr lang="en-GB" sz="2000" dirty="0"/>
              <a:t>]…</a:t>
            </a:r>
            <a:endParaRPr lang="en-GB" sz="2400" dirty="0">
              <a:latin typeface="Times New Roman" pitchFamily="18" charset="0"/>
            </a:endParaRPr>
          </a:p>
        </p:txBody>
      </p:sp>
      <p:grpSp>
        <p:nvGrpSpPr>
          <p:cNvPr id="13317" name="Group 5"/>
          <p:cNvGrpSpPr>
            <a:grpSpLocks/>
          </p:cNvGrpSpPr>
          <p:nvPr/>
        </p:nvGrpSpPr>
        <p:grpSpPr bwMode="auto">
          <a:xfrm>
            <a:off x="697680" y="5127052"/>
            <a:ext cx="8894763" cy="1150938"/>
            <a:chOff x="726" y="3054"/>
            <a:chExt cx="5603" cy="725"/>
          </a:xfrm>
          <a:effectLst>
            <a:outerShdw blurRad="50800" dist="38100" dir="2700000" algn="tl" rotWithShape="0">
              <a:prstClr val="black">
                <a:alpha val="40000"/>
              </a:prstClr>
            </a:outerShdw>
          </a:effectLst>
        </p:grpSpPr>
        <p:sp>
          <p:nvSpPr>
            <p:cNvPr id="13318" name="Rectangle 6"/>
            <p:cNvSpPr>
              <a:spLocks noChangeArrowheads="1"/>
            </p:cNvSpPr>
            <p:nvPr/>
          </p:nvSpPr>
          <p:spPr bwMode="auto">
            <a:xfrm>
              <a:off x="726" y="3123"/>
              <a:ext cx="3575" cy="408"/>
            </a:xfrm>
            <a:prstGeom prst="rect">
              <a:avLst/>
            </a:prstGeom>
            <a:solidFill>
              <a:schemeClr val="tx2">
                <a:lumMod val="20000"/>
                <a:lumOff val="80000"/>
              </a:schemeClr>
            </a:solidFill>
            <a:ln w="12700">
              <a:solidFill>
                <a:schemeClr val="tx1"/>
              </a:solidFill>
              <a:miter lim="800000"/>
              <a:headEnd/>
              <a:tailEnd/>
            </a:ln>
            <a:effectLst/>
          </p:spPr>
          <p:txBody>
            <a:bodyPr lIns="88135" tIns="43294" rIns="88135" bIns="43294">
              <a:spAutoFit/>
            </a:bodyPr>
            <a:lstStyle/>
            <a:p>
              <a:pPr defTabSz="739775">
                <a:spcBef>
                  <a:spcPct val="0"/>
                </a:spcBef>
              </a:pPr>
              <a:r>
                <a:rPr lang="en-GB">
                  <a:latin typeface="Courier New" panose="02070309020205020404" pitchFamily="49" charset="0"/>
                  <a:cs typeface="Courier New" panose="02070309020205020404" pitchFamily="49" charset="0"/>
                </a:rPr>
                <a:t>#!/</a:t>
              </a:r>
              <a:r>
                <a:rPr lang="en-GB" err="1">
                  <a:latin typeface="Courier New" panose="02070309020205020404" pitchFamily="49" charset="0"/>
                  <a:cs typeface="Courier New" panose="02070309020205020404" pitchFamily="49" charset="0"/>
                </a:rPr>
                <a:t>usr</a:t>
              </a:r>
              <a:r>
                <a:rPr lang="en-GB">
                  <a:latin typeface="Courier New" panose="02070309020205020404" pitchFamily="49" charset="0"/>
                  <a:cs typeface="Courier New" panose="02070309020205020404" pitchFamily="49" charset="0"/>
                </a:rPr>
                <a:t>/bin/python</a:t>
              </a:r>
            </a:p>
            <a:p>
              <a:pPr defTabSz="739775">
                <a:spcBef>
                  <a:spcPct val="0"/>
                </a:spcBef>
              </a:pPr>
              <a:r>
                <a:rPr lang="en-GB">
                  <a:latin typeface="Courier New" panose="02070309020205020404" pitchFamily="49" charset="0"/>
                  <a:cs typeface="Courier New" panose="02070309020205020404" pitchFamily="49" charset="0"/>
                </a:rPr>
                <a:t>print('Hello World!')</a:t>
              </a:r>
            </a:p>
          </p:txBody>
        </p:sp>
        <p:sp>
          <p:nvSpPr>
            <p:cNvPr id="13319" name="Text Box 7"/>
            <p:cNvSpPr txBox="1">
              <a:spLocks noChangeArrowheads="1"/>
            </p:cNvSpPr>
            <p:nvPr/>
          </p:nvSpPr>
          <p:spPr bwMode="auto">
            <a:xfrm>
              <a:off x="3670" y="3054"/>
              <a:ext cx="754" cy="237"/>
            </a:xfrm>
            <a:prstGeom prst="rect">
              <a:avLst/>
            </a:prstGeom>
            <a:solidFill>
              <a:schemeClr val="bg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a:t>hello.py</a:t>
              </a:r>
            </a:p>
          </p:txBody>
        </p:sp>
        <p:sp>
          <p:nvSpPr>
            <p:cNvPr id="13320" name="Text Box 8"/>
            <p:cNvSpPr txBox="1">
              <a:spLocks noChangeArrowheads="1"/>
            </p:cNvSpPr>
            <p:nvPr/>
          </p:nvSpPr>
          <p:spPr bwMode="auto">
            <a:xfrm>
              <a:off x="2751" y="3369"/>
              <a:ext cx="3578" cy="41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err="1">
                  <a:latin typeface="Courier New" panose="02070309020205020404" pitchFamily="49" charset="0"/>
                  <a:cs typeface="Courier New" panose="02070309020205020404" pitchFamily="49" charset="0"/>
                </a:rPr>
                <a:t>chmod</a:t>
              </a:r>
              <a:r>
                <a:rPr lang="en-GB" sz="1800">
                  <a:latin typeface="Courier New" panose="02070309020205020404" pitchFamily="49" charset="0"/>
                  <a:cs typeface="Courier New" panose="02070309020205020404" pitchFamily="49" charset="0"/>
                </a:rPr>
                <a:t> </a:t>
              </a:r>
              <a:r>
                <a:rPr lang="en-GB" sz="1800" err="1">
                  <a:latin typeface="Courier New" panose="02070309020205020404" pitchFamily="49" charset="0"/>
                  <a:cs typeface="Courier New" panose="02070309020205020404" pitchFamily="49" charset="0"/>
                </a:rPr>
                <a:t>u+x</a:t>
              </a:r>
              <a:r>
                <a:rPr lang="en-GB" sz="1800">
                  <a:latin typeface="Courier New" panose="02070309020205020404" pitchFamily="49" charset="0"/>
                  <a:cs typeface="Courier New" panose="02070309020205020404" pitchFamily="49" charset="0"/>
                </a:rPr>
                <a:t> hello.py</a:t>
              </a:r>
            </a:p>
            <a:p>
              <a:pPr>
                <a:spcBef>
                  <a:spcPct val="0"/>
                </a:spcBef>
              </a:pPr>
              <a:r>
                <a:rPr lang="en-GB" sz="1800">
                  <a:latin typeface="Courier New" panose="02070309020205020404" pitchFamily="49" charset="0"/>
                  <a:cs typeface="Courier New" panose="02070309020205020404" pitchFamily="49" charset="0"/>
                </a:rPr>
                <a:t>./hello.py</a:t>
              </a:r>
            </a:p>
          </p:txBody>
        </p:sp>
      </p:grpSp>
      <p:sp>
        <p:nvSpPr>
          <p:cNvPr id="2" name="Slide Number Placeholder 1">
            <a:extLst>
              <a:ext uri="{FF2B5EF4-FFF2-40B4-BE49-F238E27FC236}">
                <a16:creationId xmlns:a16="http://schemas.microsoft.com/office/drawing/2014/main" id="{0D623A50-2B40-523A-7E66-1B6A3713DBA9}"/>
              </a:ext>
            </a:extLst>
          </p:cNvPr>
          <p:cNvSpPr>
            <a:spLocks noGrp="1"/>
          </p:cNvSpPr>
          <p:nvPr>
            <p:ph type="sldNum" sz="quarter" idx="4"/>
          </p:nvPr>
        </p:nvSpPr>
        <p:spPr/>
        <p:txBody>
          <a:bodyPr/>
          <a:lstStyle/>
          <a:p>
            <a:fld id="{EF892D59-8F09-EF4B-AD6D-DA609442F868}" type="slidenum">
              <a:rPr lang="en-GB" smtClean="0"/>
              <a:pPr/>
              <a:t>13</a:t>
            </a:fld>
            <a:endParaRPr lang="en-GB"/>
          </a:p>
        </p:txBody>
      </p:sp>
    </p:spTree>
    <p:extLst>
      <p:ext uri="{BB962C8B-B14F-4D97-AF65-F5344CB8AC3E}">
        <p14:creationId xmlns:p14="http://schemas.microsoft.com/office/powerpoint/2010/main" val="295100257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953746" y="343083"/>
            <a:ext cx="11517818" cy="805001"/>
          </a:xfrm>
        </p:spPr>
        <p:txBody>
          <a:bodyPr/>
          <a:lstStyle/>
          <a:p>
            <a:pPr eaLnBrk="1" hangingPunct="1"/>
            <a:r>
              <a:rPr lang="en-GB" dirty="0"/>
              <a:t>Python help</a:t>
            </a:r>
          </a:p>
        </p:txBody>
      </p:sp>
      <p:sp>
        <p:nvSpPr>
          <p:cNvPr id="14338" name="Rectangle 3"/>
          <p:cNvSpPr>
            <a:spLocks noGrp="1" noChangeArrowheads="1"/>
          </p:cNvSpPr>
          <p:nvPr>
            <p:ph idx="1"/>
          </p:nvPr>
        </p:nvSpPr>
        <p:spPr>
          <a:xfrm>
            <a:off x="341272" y="1368256"/>
            <a:ext cx="11516239" cy="5283802"/>
          </a:xfrm>
        </p:spPr>
        <p:txBody>
          <a:bodyPr>
            <a:normAutofit/>
          </a:bodyPr>
          <a:lstStyle/>
          <a:p>
            <a:r>
              <a:rPr lang="en-GB" b="1" dirty="0">
                <a:latin typeface="Montserrat"/>
              </a:rPr>
              <a:t>Online</a:t>
            </a:r>
            <a:endParaRPr lang="en-US" dirty="0"/>
          </a:p>
          <a:p>
            <a:pPr marL="457200" indent="-228600">
              <a:buSzPct val="114999"/>
              <a:buFont typeface="Arial" panose="020B0604020202020204" pitchFamily="34" charset="0"/>
              <a:buChar char="•"/>
            </a:pPr>
            <a:r>
              <a:rPr lang="en-GB" sz="1800" dirty="0">
                <a:solidFill>
                  <a:srgbClr val="0070C0"/>
                </a:solidFill>
                <a:latin typeface="Montserrat"/>
              </a:rPr>
              <a:t>http://docs.python.org</a:t>
            </a:r>
            <a:endParaRPr lang="en-GB" sz="1800" dirty="0">
              <a:solidFill>
                <a:srgbClr val="0070C0"/>
              </a:solidFill>
            </a:endParaRPr>
          </a:p>
          <a:p>
            <a:pPr marL="457200" lvl="1" indent="-228600">
              <a:buFont typeface="Arial"/>
              <a:buChar char="•"/>
            </a:pPr>
            <a:r>
              <a:rPr lang="en-GB" sz="1800" dirty="0">
                <a:solidFill>
                  <a:srgbClr val="0070C0"/>
                </a:solidFill>
                <a:latin typeface="Montserrat"/>
              </a:rPr>
              <a:t>http://docs.python.org/lib</a:t>
            </a:r>
          </a:p>
          <a:p>
            <a:r>
              <a:rPr lang="en-GB" b="1" dirty="0">
                <a:latin typeface="Montserrat"/>
              </a:rPr>
              <a:t>UNIX/Linux man pages</a:t>
            </a:r>
          </a:p>
          <a:p>
            <a:pPr marL="228600" lvl="1" indent="0">
              <a:buNone/>
            </a:pPr>
            <a:endParaRPr lang="en-GB" sz="2200" b="1" dirty="0">
              <a:latin typeface="Montserrat"/>
            </a:endParaRPr>
          </a:p>
          <a:p>
            <a:pPr marL="0" lvl="1" indent="0">
              <a:buNone/>
            </a:pPr>
            <a:r>
              <a:rPr lang="en-GB" b="1" dirty="0">
                <a:latin typeface="Montserrat"/>
              </a:rPr>
              <a:t>Python </a:t>
            </a:r>
            <a:r>
              <a:rPr lang="en-GB" b="1" dirty="0" err="1">
                <a:latin typeface="Montserrat"/>
              </a:rPr>
              <a:t>pydocs</a:t>
            </a:r>
            <a:endParaRPr lang="en-GB" dirty="0" err="1"/>
          </a:p>
          <a:p>
            <a:pPr marL="228600" lvl="1" indent="0">
              <a:buNone/>
            </a:pPr>
            <a:endParaRPr lang="en-GB" sz="1900" dirty="0">
              <a:latin typeface="Montserrat"/>
            </a:endParaRPr>
          </a:p>
          <a:p>
            <a:pPr marL="57150" lvl="1" indent="-57150">
              <a:buNone/>
            </a:pPr>
            <a:r>
              <a:rPr lang="en-GB" b="1" dirty="0">
                <a:latin typeface="Montserrat"/>
              </a:rPr>
              <a:t>Python Shell – interactive help()</a:t>
            </a:r>
          </a:p>
          <a:p>
            <a:pPr marL="228600" lvl="1" indent="0">
              <a:buNone/>
            </a:pPr>
            <a:endParaRPr lang="en-GB" sz="1900" dirty="0">
              <a:solidFill>
                <a:srgbClr val="000000"/>
              </a:solidFill>
              <a:latin typeface="Montserrat"/>
            </a:endParaRPr>
          </a:p>
        </p:txBody>
      </p:sp>
      <p:pic>
        <p:nvPicPr>
          <p:cNvPr id="5" name="Picture 4">
            <a:extLst>
              <a:ext uri="{FF2B5EF4-FFF2-40B4-BE49-F238E27FC236}">
                <a16:creationId xmlns:a16="http://schemas.microsoft.com/office/drawing/2014/main" id="{D57BDF3E-17DE-F396-EF15-0F9A318AAC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36364" y="1653421"/>
            <a:ext cx="6011437" cy="4318705"/>
          </a:xfrm>
          <a:prstGeom prst="rect">
            <a:avLst/>
          </a:prstGeom>
          <a:ln>
            <a:noFill/>
          </a:ln>
          <a:effectLst>
            <a:outerShdw blurRad="50800" dist="38100" dir="2700000" sx="101000" sy="101000" algn="tl" rotWithShape="0">
              <a:prstClr val="black">
                <a:alpha val="40000"/>
              </a:prstClr>
            </a:outerShdw>
          </a:effectLst>
        </p:spPr>
      </p:pic>
      <p:sp>
        <p:nvSpPr>
          <p:cNvPr id="2" name="Text Box 6">
            <a:extLst>
              <a:ext uri="{FF2B5EF4-FFF2-40B4-BE49-F238E27FC236}">
                <a16:creationId xmlns:a16="http://schemas.microsoft.com/office/drawing/2014/main" id="{5EEC4774-EC12-39BE-E6B7-291D75CDF0C3}"/>
              </a:ext>
            </a:extLst>
          </p:cNvPr>
          <p:cNvSpPr txBox="1">
            <a:spLocks noChangeArrowheads="1"/>
          </p:cNvSpPr>
          <p:nvPr/>
        </p:nvSpPr>
        <p:spPr bwMode="auto">
          <a:xfrm>
            <a:off x="833069" y="2864232"/>
            <a:ext cx="2565400" cy="369332"/>
          </a:xfrm>
          <a:prstGeom prst="rect">
            <a:avLst/>
          </a:prstGeom>
          <a:solidFill>
            <a:schemeClr val="tx1">
              <a:lumMod val="10000"/>
              <a:lumOff val="9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urier New"/>
                <a:cs typeface="Courier New"/>
              </a:rPr>
              <a:t>$ man python</a:t>
            </a:r>
          </a:p>
        </p:txBody>
      </p:sp>
      <p:sp>
        <p:nvSpPr>
          <p:cNvPr id="3" name="Text Box 6">
            <a:extLst>
              <a:ext uri="{FF2B5EF4-FFF2-40B4-BE49-F238E27FC236}">
                <a16:creationId xmlns:a16="http://schemas.microsoft.com/office/drawing/2014/main" id="{3D49A543-5C84-227C-1607-6CB1D05F9299}"/>
              </a:ext>
            </a:extLst>
          </p:cNvPr>
          <p:cNvSpPr txBox="1">
            <a:spLocks noChangeArrowheads="1"/>
          </p:cNvSpPr>
          <p:nvPr/>
        </p:nvSpPr>
        <p:spPr bwMode="auto">
          <a:xfrm>
            <a:off x="833069" y="3643031"/>
            <a:ext cx="2565400" cy="369332"/>
          </a:xfrm>
          <a:prstGeom prst="rect">
            <a:avLst/>
          </a:prstGeom>
          <a:solidFill>
            <a:schemeClr val="tx1">
              <a:lumMod val="10000"/>
              <a:lumOff val="9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urier New"/>
                <a:cs typeface="Courier New"/>
              </a:rPr>
              <a:t>$ </a:t>
            </a:r>
            <a:r>
              <a:rPr lang="en-GB" sz="1800" err="1">
                <a:latin typeface="Courier New"/>
                <a:cs typeface="Courier New"/>
              </a:rPr>
              <a:t>pydoc</a:t>
            </a:r>
            <a:r>
              <a:rPr lang="en-GB" sz="1800">
                <a:latin typeface="Courier New"/>
                <a:cs typeface="Courier New"/>
              </a:rPr>
              <a:t> sys</a:t>
            </a:r>
          </a:p>
        </p:txBody>
      </p:sp>
      <p:pic>
        <p:nvPicPr>
          <p:cNvPr id="4" name="Picture 5" descr="Text&#10;&#10;Description automatically generated">
            <a:extLst>
              <a:ext uri="{FF2B5EF4-FFF2-40B4-BE49-F238E27FC236}">
                <a16:creationId xmlns:a16="http://schemas.microsoft.com/office/drawing/2014/main" id="{81947B13-8AF1-5A28-332B-F3FAABA90B53}"/>
              </a:ext>
            </a:extLst>
          </p:cNvPr>
          <p:cNvPicPr>
            <a:picLocks noChangeAspect="1"/>
          </p:cNvPicPr>
          <p:nvPr/>
        </p:nvPicPr>
        <p:blipFill>
          <a:blip r:embed="rId4"/>
          <a:stretch>
            <a:fillRect/>
          </a:stretch>
        </p:blipFill>
        <p:spPr>
          <a:xfrm>
            <a:off x="826958" y="4448104"/>
            <a:ext cx="4591987" cy="2196516"/>
          </a:xfrm>
          <a:prstGeom prst="rect">
            <a:avLst/>
          </a:prstGeom>
          <a:effectLst>
            <a:outerShdw blurRad="50800" dist="38100" dir="2700000" sx="101000" sy="101000" algn="tl" rotWithShape="0">
              <a:prstClr val="black">
                <a:alpha val="40000"/>
              </a:prstClr>
            </a:outerShdw>
          </a:effectLst>
        </p:spPr>
      </p:pic>
      <p:sp>
        <p:nvSpPr>
          <p:cNvPr id="6" name="TextBox 5">
            <a:extLst>
              <a:ext uri="{FF2B5EF4-FFF2-40B4-BE49-F238E27FC236}">
                <a16:creationId xmlns:a16="http://schemas.microsoft.com/office/drawing/2014/main" id="{E57FDB75-6197-7722-0F18-B7E4A635ECB4}"/>
              </a:ext>
            </a:extLst>
          </p:cNvPr>
          <p:cNvSpPr txBox="1"/>
          <p:nvPr/>
        </p:nvSpPr>
        <p:spPr>
          <a:xfrm>
            <a:off x="5933606" y="1224197"/>
            <a:ext cx="334780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t>IDLE – Press &lt;F1&gt; for help</a:t>
            </a:r>
          </a:p>
        </p:txBody>
      </p:sp>
      <p:sp>
        <p:nvSpPr>
          <p:cNvPr id="7" name="Slide Number Placeholder 6">
            <a:extLst>
              <a:ext uri="{FF2B5EF4-FFF2-40B4-BE49-F238E27FC236}">
                <a16:creationId xmlns:a16="http://schemas.microsoft.com/office/drawing/2014/main" id="{BFEECC67-FE2B-8DBB-E896-1EDC2F7DC618}"/>
              </a:ext>
            </a:extLst>
          </p:cNvPr>
          <p:cNvSpPr>
            <a:spLocks noGrp="1"/>
          </p:cNvSpPr>
          <p:nvPr>
            <p:ph type="sldNum" sz="quarter" idx="4"/>
          </p:nvPr>
        </p:nvSpPr>
        <p:spPr/>
        <p:txBody>
          <a:bodyPr/>
          <a:lstStyle/>
          <a:p>
            <a:fld id="{EF892D59-8F09-EF4B-AD6D-DA609442F868}" type="slidenum">
              <a:rPr lang="en-GB" smtClean="0"/>
              <a:pPr/>
              <a:t>14</a:t>
            </a:fld>
            <a:endParaRPr lang="en-GB"/>
          </a:p>
        </p:txBody>
      </p:sp>
    </p:spTree>
    <p:extLst>
      <p:ext uri="{BB962C8B-B14F-4D97-AF65-F5344CB8AC3E}">
        <p14:creationId xmlns:p14="http://schemas.microsoft.com/office/powerpoint/2010/main" val="541580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sz="quarter" idx="4294967295"/>
          </p:nvPr>
        </p:nvSpPr>
        <p:spPr>
          <a:xfrm>
            <a:off x="634041" y="1381032"/>
            <a:ext cx="6143625" cy="4376737"/>
          </a:xfrm>
        </p:spPr>
        <p:txBody>
          <a:bodyPr>
            <a:normAutofit lnSpcReduction="10000"/>
          </a:bodyPr>
          <a:lstStyle/>
          <a:p>
            <a:r>
              <a:rPr lang="en-GB" sz="2000" b="1" dirty="0">
                <a:latin typeface="+mn-lt"/>
              </a:rPr>
              <a:t>Language design document</a:t>
            </a:r>
            <a:endParaRPr lang="en-US" sz="2000" dirty="0">
              <a:latin typeface="+mn-lt"/>
            </a:endParaRPr>
          </a:p>
          <a:p>
            <a:pPr marL="457200" indent="-228600">
              <a:buChar char="•"/>
            </a:pPr>
            <a:r>
              <a:rPr lang="en-GB" sz="2000" dirty="0">
                <a:latin typeface="+mn-lt"/>
              </a:rPr>
              <a:t>Evolution</a:t>
            </a:r>
            <a:endParaRPr lang="en-US" sz="2000" dirty="0">
              <a:latin typeface="+mn-lt"/>
            </a:endParaRPr>
          </a:p>
          <a:p>
            <a:pPr marL="457200" indent="-228600">
              <a:buChar char="•"/>
            </a:pPr>
            <a:r>
              <a:rPr lang="en-GB" sz="2000" dirty="0">
                <a:latin typeface="+mn-lt"/>
              </a:rPr>
              <a:t>Information</a:t>
            </a:r>
            <a:endParaRPr lang="en-US" sz="2000" dirty="0">
              <a:latin typeface="+mn-lt"/>
            </a:endParaRPr>
          </a:p>
          <a:p>
            <a:pPr marL="457200" indent="-228600">
              <a:buChar char="•"/>
            </a:pPr>
            <a:r>
              <a:rPr lang="en-GB" sz="2000" dirty="0">
                <a:latin typeface="+mn-lt"/>
              </a:rPr>
              <a:t>New features</a:t>
            </a:r>
          </a:p>
          <a:p>
            <a:pPr marL="457200" indent="-228600">
              <a:buSzPct val="114999"/>
              <a:buChar char="•"/>
            </a:pPr>
            <a:endParaRPr lang="en-GB" sz="2000" dirty="0">
              <a:latin typeface="+mn-lt"/>
            </a:endParaRPr>
          </a:p>
          <a:p>
            <a:r>
              <a:rPr lang="en-GB" sz="2000" b="1" dirty="0">
                <a:latin typeface="+mn-lt"/>
                <a:cs typeface="Arial"/>
              </a:rPr>
              <a:t>PEP 8 – Style guide for Python</a:t>
            </a:r>
            <a:endParaRPr lang="en-US" sz="2000" dirty="0">
              <a:latin typeface="+mn-lt"/>
            </a:endParaRPr>
          </a:p>
          <a:p>
            <a:pPr marL="457200" indent="-228600">
              <a:buSzPct val="114999"/>
              <a:buFont typeface="Arial,Sans-Serif"/>
              <a:buChar char="•"/>
            </a:pPr>
            <a:r>
              <a:rPr lang="en-GB" sz="2000" dirty="0">
                <a:solidFill>
                  <a:srgbClr val="00B0F0"/>
                </a:solidFill>
                <a:latin typeface="+mn-lt"/>
                <a:cs typeface="Arial"/>
              </a:rPr>
              <a:t>https://peps.python.org/pep-0008/</a:t>
            </a:r>
          </a:p>
          <a:p>
            <a:pPr marL="457200" indent="-228600">
              <a:buSzPct val="114999"/>
              <a:buFont typeface="Arial,Sans-Serif"/>
              <a:buChar char="•"/>
            </a:pPr>
            <a:r>
              <a:rPr lang="en-GB" sz="2000" dirty="0">
                <a:latin typeface="+mn-lt"/>
                <a:cs typeface="Arial"/>
              </a:rPr>
              <a:t>Code layout</a:t>
            </a:r>
            <a:endParaRPr lang="en-GB" sz="2000" dirty="0">
              <a:latin typeface="+mn-lt"/>
            </a:endParaRPr>
          </a:p>
          <a:p>
            <a:pPr marL="457200" indent="-228600">
              <a:buSzPct val="114999"/>
              <a:buFont typeface="Arial,Sans-Serif"/>
              <a:buChar char="•"/>
            </a:pPr>
            <a:r>
              <a:rPr lang="en-GB" sz="2000" dirty="0">
                <a:latin typeface="+mn-lt"/>
                <a:cs typeface="Arial"/>
              </a:rPr>
              <a:t>Readability</a:t>
            </a:r>
            <a:endParaRPr lang="en-US" sz="2000" dirty="0">
              <a:latin typeface="+mn-lt"/>
              <a:cs typeface="Arial"/>
            </a:endParaRPr>
          </a:p>
          <a:p>
            <a:pPr marL="457200" indent="-228600">
              <a:buSzPct val="114999"/>
              <a:buFont typeface="Arial,Sans-Serif"/>
              <a:buChar char="•"/>
            </a:pPr>
            <a:r>
              <a:rPr lang="en-GB" sz="2000" dirty="0">
                <a:latin typeface="+mn-lt"/>
                <a:cs typeface="Arial"/>
              </a:rPr>
              <a:t>Consistency</a:t>
            </a:r>
          </a:p>
          <a:p>
            <a:pPr marL="457200" indent="-228600">
              <a:buSzPct val="114999"/>
              <a:buFont typeface="Arial,Sans-Serif"/>
              <a:buChar char="•"/>
            </a:pPr>
            <a:r>
              <a:rPr lang="en-GB" sz="2000" dirty="0">
                <a:latin typeface="+mn-lt"/>
                <a:cs typeface="Arial"/>
              </a:rPr>
              <a:t>Indentation – four spaces!</a:t>
            </a:r>
          </a:p>
          <a:p>
            <a:pPr marL="457200" indent="-228600">
              <a:buSzPct val="114999"/>
              <a:buFont typeface="Arial,Sans-Serif"/>
              <a:buChar char="•"/>
            </a:pPr>
            <a:r>
              <a:rPr lang="en-GB" sz="2000" dirty="0">
                <a:latin typeface="+mn-lt"/>
                <a:cs typeface="Arial"/>
              </a:rPr>
              <a:t>Dos and don’ts</a:t>
            </a:r>
          </a:p>
          <a:p>
            <a:pPr marL="457200" indent="-228600">
              <a:buSzPct val="114999"/>
              <a:buFont typeface="Arial,Sans-Serif"/>
              <a:buChar char="•"/>
            </a:pPr>
            <a:endParaRPr lang="en-GB" sz="2000" dirty="0">
              <a:solidFill>
                <a:srgbClr val="000000"/>
              </a:solidFill>
              <a:latin typeface="Arial"/>
              <a:cs typeface="Arial"/>
            </a:endParaRPr>
          </a:p>
          <a:p>
            <a:pPr marL="228600"/>
            <a:endParaRPr lang="en-GB" sz="2000" dirty="0">
              <a:solidFill>
                <a:srgbClr val="000000"/>
              </a:solidFill>
            </a:endParaRPr>
          </a:p>
        </p:txBody>
      </p:sp>
      <p:sp>
        <p:nvSpPr>
          <p:cNvPr id="3" name="Text Placeholder 2">
            <a:extLst>
              <a:ext uri="{FF2B5EF4-FFF2-40B4-BE49-F238E27FC236}">
                <a16:creationId xmlns:a16="http://schemas.microsoft.com/office/drawing/2014/main" id="{643F58C9-0AD4-D8C1-114B-EE9287B60A6F}"/>
              </a:ext>
            </a:extLst>
          </p:cNvPr>
          <p:cNvSpPr>
            <a:spLocks noGrp="1"/>
          </p:cNvSpPr>
          <p:nvPr>
            <p:ph type="body" sz="quarter" idx="4294967295"/>
          </p:nvPr>
        </p:nvSpPr>
        <p:spPr>
          <a:xfrm>
            <a:off x="973075" y="333391"/>
            <a:ext cx="10283345" cy="560388"/>
          </a:xfrm>
        </p:spPr>
        <p:txBody>
          <a:bodyPr/>
          <a:lstStyle/>
          <a:p>
            <a:r>
              <a:rPr lang="en-GB" sz="3600" dirty="0">
                <a:latin typeface="Montserrat Black" panose="00000A00000000000000" pitchFamily="2" charset="0"/>
              </a:rPr>
              <a:t>PEP – Python Enhancement Proposals</a:t>
            </a:r>
            <a:endParaRPr lang="en-US" sz="3600" dirty="0"/>
          </a:p>
        </p:txBody>
      </p:sp>
      <p:pic>
        <p:nvPicPr>
          <p:cNvPr id="7" name="Picture 6">
            <a:extLst>
              <a:ext uri="{FF2B5EF4-FFF2-40B4-BE49-F238E27FC236}">
                <a16:creationId xmlns:a16="http://schemas.microsoft.com/office/drawing/2014/main" id="{E0414C03-8365-1A78-C246-A8A2D1E8B9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3300" y="1381032"/>
            <a:ext cx="5994880" cy="3082875"/>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C6DAF5B4-061A-B194-81F4-16859D811CE2}"/>
              </a:ext>
            </a:extLst>
          </p:cNvPr>
          <p:cNvSpPr txBox="1"/>
          <p:nvPr/>
        </p:nvSpPr>
        <p:spPr>
          <a:xfrm>
            <a:off x="6169546" y="4217685"/>
            <a:ext cx="5442387" cy="492443"/>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GB" sz="1600" b="1" dirty="0">
                <a:solidFill>
                  <a:srgbClr val="0070C0"/>
                </a:solidFill>
                <a:ea typeface="+mn-lt"/>
                <a:cs typeface="+mn-lt"/>
              </a:rPr>
              <a:t>‘Code is read much more often than it is written.’</a:t>
            </a:r>
            <a:br>
              <a:rPr lang="en-GB" sz="1600" b="1" dirty="0">
                <a:solidFill>
                  <a:srgbClr val="0070C0"/>
                </a:solidFill>
                <a:ea typeface="+mn-lt"/>
                <a:cs typeface="+mn-lt"/>
              </a:rPr>
            </a:br>
            <a:r>
              <a:rPr lang="en-GB" sz="1600" b="1" dirty="0">
                <a:solidFill>
                  <a:srgbClr val="0070C0"/>
                </a:solidFill>
                <a:ea typeface="+mn-lt"/>
                <a:cs typeface="+mn-lt"/>
              </a:rPr>
              <a:t>- Guido Van Rossum</a:t>
            </a:r>
            <a:endParaRPr lang="en-US" sz="1600" b="1" dirty="0">
              <a:solidFill>
                <a:srgbClr val="0070C0"/>
              </a:solidFill>
            </a:endParaRPr>
          </a:p>
        </p:txBody>
      </p:sp>
      <p:sp>
        <p:nvSpPr>
          <p:cNvPr id="5" name="Slide Number Placeholder 4">
            <a:extLst>
              <a:ext uri="{FF2B5EF4-FFF2-40B4-BE49-F238E27FC236}">
                <a16:creationId xmlns:a16="http://schemas.microsoft.com/office/drawing/2014/main" id="{5CC13FE8-EAC6-CFF5-B23E-4E6F31ED8F40}"/>
              </a:ext>
            </a:extLst>
          </p:cNvPr>
          <p:cNvSpPr>
            <a:spLocks noGrp="1"/>
          </p:cNvSpPr>
          <p:nvPr>
            <p:ph type="sldNum" sz="quarter" idx="4"/>
          </p:nvPr>
        </p:nvSpPr>
        <p:spPr/>
        <p:txBody>
          <a:bodyPr/>
          <a:lstStyle/>
          <a:p>
            <a:fld id="{EF892D59-8F09-EF4B-AD6D-DA609442F868}" type="slidenum">
              <a:rPr lang="en-GB" smtClean="0"/>
              <a:pPr/>
              <a:t>15</a:t>
            </a:fld>
            <a:endParaRPr lang="en-GB"/>
          </a:p>
        </p:txBody>
      </p:sp>
    </p:spTree>
    <p:extLst>
      <p:ext uri="{BB962C8B-B14F-4D97-AF65-F5344CB8AC3E}">
        <p14:creationId xmlns:p14="http://schemas.microsoft.com/office/powerpoint/2010/main" val="86768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91324" y="373165"/>
            <a:ext cx="11517818" cy="805001"/>
          </a:xfrm>
        </p:spPr>
        <p:txBody>
          <a:bodyPr/>
          <a:lstStyle/>
          <a:p>
            <a:r>
              <a:rPr lang="en-GB" dirty="0"/>
              <a:t>Example of a Python program</a:t>
            </a:r>
          </a:p>
        </p:txBody>
      </p:sp>
      <p:sp>
        <p:nvSpPr>
          <p:cNvPr id="15363" name="Text Box 3"/>
          <p:cNvSpPr txBox="1">
            <a:spLocks noChangeArrowheads="1"/>
          </p:cNvSpPr>
          <p:nvPr/>
        </p:nvSpPr>
        <p:spPr bwMode="auto">
          <a:xfrm>
            <a:off x="816623" y="1277484"/>
            <a:ext cx="4618977" cy="4770537"/>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900" dirty="0">
                <a:latin typeface="Courier New" panose="02070309020205020404" pitchFamily="49" charset="0"/>
                <a:cs typeface="Courier New" panose="02070309020205020404" pitchFamily="49" charset="0"/>
              </a:rPr>
              <a:t>#!/usr/bin/python</a:t>
            </a:r>
          </a:p>
          <a:p>
            <a:pPr>
              <a:spcBef>
                <a:spcPct val="0"/>
              </a:spcBef>
            </a:pPr>
            <a:endParaRPr lang="en-GB" sz="1900" dirty="0">
              <a:latin typeface="Courier New" panose="02070309020205020404" pitchFamily="49" charset="0"/>
              <a:cs typeface="Courier New" panose="02070309020205020404" pitchFamily="49" charset="0"/>
            </a:endParaRPr>
          </a:p>
          <a:p>
            <a:pPr>
              <a:spcBef>
                <a:spcPct val="0"/>
              </a:spcBef>
            </a:pPr>
            <a:r>
              <a:rPr lang="en-GB" sz="1900" dirty="0">
                <a:solidFill>
                  <a:srgbClr val="0000C8"/>
                </a:solidFill>
                <a:latin typeface="Courier New" panose="02070309020205020404" pitchFamily="49" charset="0"/>
                <a:cs typeface="Courier New" panose="02070309020205020404" pitchFamily="49" charset="0"/>
              </a:rPr>
              <a:t># Example Python script</a:t>
            </a:r>
          </a:p>
          <a:p>
            <a:pPr>
              <a:spcBef>
                <a:spcPct val="0"/>
              </a:spcBef>
            </a:pPr>
            <a:endParaRPr lang="en-GB" sz="1900" dirty="0">
              <a:solidFill>
                <a:srgbClr val="0000C8"/>
              </a:solidFill>
              <a:latin typeface="Courier New" panose="02070309020205020404" pitchFamily="49" charset="0"/>
              <a:cs typeface="Courier New" panose="02070309020205020404" pitchFamily="49" charset="0"/>
            </a:endParaRPr>
          </a:p>
          <a:p>
            <a:pPr>
              <a:spcBef>
                <a:spcPct val="0"/>
              </a:spcBef>
            </a:pPr>
            <a:r>
              <a:rPr lang="en-GB" sz="1900" dirty="0">
                <a:latin typeface="Courier New" panose="02070309020205020404" pitchFamily="49" charset="0"/>
                <a:cs typeface="Courier New" panose="02070309020205020404" pitchFamily="49" charset="0"/>
              </a:rPr>
              <a:t>import sys</a:t>
            </a:r>
          </a:p>
          <a:p>
            <a:pPr>
              <a:spcBef>
                <a:spcPct val="0"/>
              </a:spcBef>
            </a:pPr>
            <a:endParaRPr lang="en-GB" sz="1900" dirty="0">
              <a:latin typeface="Courier New" panose="02070309020205020404" pitchFamily="49" charset="0"/>
              <a:cs typeface="Courier New" panose="02070309020205020404" pitchFamily="49" charset="0"/>
            </a:endParaRPr>
          </a:p>
          <a:p>
            <a:pPr>
              <a:spcBef>
                <a:spcPct val="0"/>
              </a:spcBef>
            </a:pPr>
            <a:r>
              <a:rPr lang="en-GB" sz="1900" dirty="0" err="1">
                <a:latin typeface="Courier New" panose="02070309020205020404" pitchFamily="49" charset="0"/>
                <a:cs typeface="Courier New" panose="02070309020205020404" pitchFamily="49" charset="0"/>
              </a:rPr>
              <a:t>argc</a:t>
            </a:r>
            <a:r>
              <a:rPr lang="en-GB" sz="1900" dirty="0">
                <a:latin typeface="Courier New" panose="02070309020205020404" pitchFamily="49" charset="0"/>
                <a:cs typeface="Courier New" panose="02070309020205020404" pitchFamily="49" charset="0"/>
              </a:rPr>
              <a:t> = </a:t>
            </a:r>
            <a:r>
              <a:rPr lang="en-GB" sz="1900" dirty="0" err="1">
                <a:solidFill>
                  <a:srgbClr val="0000C8"/>
                </a:solidFill>
                <a:latin typeface="Courier New" panose="02070309020205020404" pitchFamily="49" charset="0"/>
                <a:cs typeface="Courier New" panose="02070309020205020404" pitchFamily="49" charset="0"/>
              </a:rPr>
              <a:t>len</a:t>
            </a:r>
            <a:r>
              <a:rPr lang="en-GB" sz="1900" dirty="0">
                <a:latin typeface="Courier New" panose="02070309020205020404" pitchFamily="49" charset="0"/>
                <a:cs typeface="Courier New" panose="02070309020205020404" pitchFamily="49" charset="0"/>
              </a:rPr>
              <a:t>(</a:t>
            </a:r>
            <a:r>
              <a:rPr lang="en-GB" sz="1900" dirty="0" err="1">
                <a:latin typeface="Courier New" panose="02070309020205020404" pitchFamily="49" charset="0"/>
                <a:cs typeface="Courier New" panose="02070309020205020404" pitchFamily="49" charset="0"/>
              </a:rPr>
              <a:t>sys.argv</a:t>
            </a:r>
            <a:r>
              <a:rPr lang="en-GB" sz="1900" dirty="0">
                <a:latin typeface="Courier New" panose="02070309020205020404" pitchFamily="49" charset="0"/>
                <a:cs typeface="Courier New" panose="02070309020205020404" pitchFamily="49" charset="0"/>
              </a:rPr>
              <a:t>)</a:t>
            </a:r>
          </a:p>
          <a:p>
            <a:pPr>
              <a:spcBef>
                <a:spcPct val="0"/>
              </a:spcBef>
            </a:pPr>
            <a:endParaRPr lang="en-GB" sz="1900" dirty="0">
              <a:latin typeface="Courier New" panose="02070309020205020404" pitchFamily="49" charset="0"/>
              <a:cs typeface="Courier New" panose="02070309020205020404" pitchFamily="49" charset="0"/>
            </a:endParaRPr>
          </a:p>
          <a:p>
            <a:pPr>
              <a:spcBef>
                <a:spcPct val="0"/>
              </a:spcBef>
            </a:pPr>
            <a:r>
              <a:rPr lang="en-GB" sz="1900" dirty="0">
                <a:latin typeface="Courier New" panose="02070309020205020404" pitchFamily="49" charset="0"/>
                <a:cs typeface="Courier New" panose="02070309020205020404" pitchFamily="49" charset="0"/>
              </a:rPr>
              <a:t>if </a:t>
            </a:r>
            <a:r>
              <a:rPr lang="en-GB" sz="1900" dirty="0" err="1">
                <a:latin typeface="Courier New" panose="02070309020205020404" pitchFamily="49" charset="0"/>
                <a:cs typeface="Courier New" panose="02070309020205020404" pitchFamily="49" charset="0"/>
              </a:rPr>
              <a:t>argc</a:t>
            </a:r>
            <a:r>
              <a:rPr lang="en-GB" sz="1900" dirty="0">
                <a:latin typeface="Courier New" panose="02070309020205020404" pitchFamily="49" charset="0"/>
                <a:cs typeface="Courier New" panose="02070309020205020404" pitchFamily="49" charset="0"/>
              </a:rPr>
              <a:t> &gt; 1:</a:t>
            </a:r>
          </a:p>
          <a:p>
            <a:pPr>
              <a:spcBef>
                <a:spcPct val="0"/>
              </a:spcBef>
            </a:pPr>
            <a:r>
              <a:rPr lang="en-GB" sz="1900" dirty="0">
                <a:latin typeface="Courier New" panose="02070309020205020404" pitchFamily="49" charset="0"/>
                <a:cs typeface="Courier New" panose="02070309020205020404" pitchFamily="49" charset="0"/>
              </a:rPr>
              <a:t>    </a:t>
            </a:r>
            <a:r>
              <a:rPr lang="en-GB" sz="1900" dirty="0">
                <a:solidFill>
                  <a:srgbClr val="0000C8"/>
                </a:solidFill>
                <a:latin typeface="Courier New" panose="02070309020205020404" pitchFamily="49" charset="0"/>
                <a:cs typeface="Courier New" panose="02070309020205020404" pitchFamily="49" charset="0"/>
              </a:rPr>
              <a:t>print</a:t>
            </a:r>
            <a:r>
              <a:rPr lang="en-GB" sz="1900" dirty="0">
                <a:latin typeface="Courier New" panose="02070309020205020404" pitchFamily="49" charset="0"/>
                <a:cs typeface="Courier New" panose="02070309020205020404" pitchFamily="49" charset="0"/>
              </a:rPr>
              <a:t>('Too many </a:t>
            </a:r>
            <a:r>
              <a:rPr lang="en-GB" sz="1900" dirty="0" err="1">
                <a:latin typeface="Courier New" panose="02070309020205020404" pitchFamily="49" charset="0"/>
                <a:cs typeface="Courier New" panose="02070309020205020404" pitchFamily="49" charset="0"/>
              </a:rPr>
              <a:t>args</a:t>
            </a:r>
            <a:r>
              <a:rPr lang="en-GB" sz="1900" dirty="0">
                <a:latin typeface="Courier New" panose="02070309020205020404" pitchFamily="49" charset="0"/>
                <a:cs typeface="Courier New" panose="02070309020205020404" pitchFamily="49" charset="0"/>
              </a:rPr>
              <a:t>')</a:t>
            </a:r>
          </a:p>
          <a:p>
            <a:pPr>
              <a:spcBef>
                <a:spcPct val="0"/>
              </a:spcBef>
            </a:pPr>
            <a:r>
              <a:rPr lang="en-GB" sz="1900" dirty="0">
                <a:latin typeface="Courier New" panose="02070309020205020404" pitchFamily="49" charset="0"/>
                <a:cs typeface="Courier New" panose="02070309020205020404" pitchFamily="49" charset="0"/>
              </a:rPr>
              <a:t>else:</a:t>
            </a:r>
          </a:p>
          <a:p>
            <a:pPr>
              <a:spcBef>
                <a:spcPct val="0"/>
              </a:spcBef>
            </a:pPr>
            <a:r>
              <a:rPr lang="en-GB" sz="1900" dirty="0">
                <a:latin typeface="Courier New" panose="02070309020205020404" pitchFamily="49" charset="0"/>
                <a:cs typeface="Courier New" panose="02070309020205020404" pitchFamily="49" charset="0"/>
              </a:rPr>
              <a:t>    where = 'World'</a:t>
            </a:r>
          </a:p>
          <a:p>
            <a:pPr>
              <a:spcBef>
                <a:spcPct val="0"/>
              </a:spcBef>
            </a:pPr>
            <a:r>
              <a:rPr lang="en-GB" sz="1900" dirty="0">
                <a:solidFill>
                  <a:srgbClr val="0000FF"/>
                </a:solidFill>
                <a:latin typeface="Courier New" panose="02070309020205020404" pitchFamily="49" charset="0"/>
                <a:cs typeface="Courier New" panose="02070309020205020404" pitchFamily="49" charset="0"/>
              </a:rPr>
              <a:t>    print</a:t>
            </a:r>
            <a:r>
              <a:rPr lang="en-GB" sz="1900" dirty="0">
                <a:latin typeface="Courier New" panose="02070309020205020404" pitchFamily="49" charset="0"/>
                <a:cs typeface="Courier New" panose="02070309020205020404" pitchFamily="49" charset="0"/>
              </a:rPr>
              <a:t>("Hello", where)</a:t>
            </a:r>
          </a:p>
          <a:p>
            <a:pPr>
              <a:spcBef>
                <a:spcPct val="0"/>
              </a:spcBef>
            </a:pPr>
            <a:endParaRPr lang="en-GB" sz="1900" dirty="0">
              <a:latin typeface="Courier New" panose="02070309020205020404" pitchFamily="49" charset="0"/>
              <a:cs typeface="Courier New" panose="02070309020205020404" pitchFamily="49" charset="0"/>
            </a:endParaRPr>
          </a:p>
          <a:p>
            <a:pPr>
              <a:spcBef>
                <a:spcPct val="0"/>
              </a:spcBef>
            </a:pPr>
            <a:r>
              <a:rPr lang="en-GB" sz="1900" dirty="0">
                <a:solidFill>
                  <a:srgbClr val="0000C8"/>
                </a:solidFill>
                <a:latin typeface="Courier New" panose="02070309020205020404" pitchFamily="49" charset="0"/>
                <a:cs typeface="Courier New" panose="02070309020205020404" pitchFamily="49" charset="0"/>
              </a:rPr>
              <a:t>print</a:t>
            </a:r>
            <a:r>
              <a:rPr lang="en-GB" sz="1900" dirty="0">
                <a:latin typeface="Courier New" panose="02070309020205020404" pitchFamily="49" charset="0"/>
                <a:cs typeface="Courier New" panose="02070309020205020404" pitchFamily="49" charset="0"/>
              </a:rPr>
              <a:t>('Goodbye from ' + </a:t>
            </a:r>
          </a:p>
          <a:p>
            <a:pPr>
              <a:spcBef>
                <a:spcPct val="0"/>
              </a:spcBef>
            </a:pPr>
            <a:r>
              <a:rPr lang="en-GB" sz="1900" dirty="0">
                <a:latin typeface="Courier New" panose="02070309020205020404" pitchFamily="49" charset="0"/>
                <a:cs typeface="Courier New" panose="02070309020205020404" pitchFamily="49" charset="0"/>
              </a:rPr>
              <a:t>       </a:t>
            </a:r>
            <a:r>
              <a:rPr lang="en-GB" sz="1900" dirty="0" err="1">
                <a:latin typeface="Courier New" panose="02070309020205020404" pitchFamily="49" charset="0"/>
                <a:cs typeface="Courier New" panose="02070309020205020404" pitchFamily="49" charset="0"/>
              </a:rPr>
              <a:t>sys.argv</a:t>
            </a:r>
            <a:r>
              <a:rPr lang="en-GB" sz="1900" dirty="0">
                <a:latin typeface="Courier New" panose="02070309020205020404" pitchFamily="49" charset="0"/>
                <a:cs typeface="Courier New" panose="02070309020205020404" pitchFamily="49" charset="0"/>
              </a:rPr>
              <a:t>[0])</a:t>
            </a:r>
          </a:p>
        </p:txBody>
      </p:sp>
      <p:sp>
        <p:nvSpPr>
          <p:cNvPr id="15364" name="Text Box 4"/>
          <p:cNvSpPr txBox="1">
            <a:spLocks noChangeArrowheads="1"/>
          </p:cNvSpPr>
          <p:nvPr/>
        </p:nvSpPr>
        <p:spPr bwMode="auto">
          <a:xfrm>
            <a:off x="6327675" y="1306972"/>
            <a:ext cx="504770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latin typeface="+mn-lt"/>
              </a:rPr>
              <a:t>#!</a:t>
            </a:r>
            <a:r>
              <a:rPr lang="en-GB" sz="1800" dirty="0">
                <a:latin typeface="+mn-lt"/>
              </a:rPr>
              <a:t> line for UNIX/Linux, </a:t>
            </a:r>
            <a:r>
              <a:rPr lang="en-GB" sz="1600" dirty="0">
                <a:latin typeface="+mn-lt"/>
              </a:rPr>
              <a:t>ignored on Windows</a:t>
            </a:r>
          </a:p>
        </p:txBody>
      </p:sp>
      <p:sp>
        <p:nvSpPr>
          <p:cNvPr id="15365" name="Text Box 5"/>
          <p:cNvSpPr txBox="1">
            <a:spLocks noChangeArrowheads="1"/>
          </p:cNvSpPr>
          <p:nvPr/>
        </p:nvSpPr>
        <p:spPr bwMode="auto">
          <a:xfrm>
            <a:off x="6313338" y="1881667"/>
            <a:ext cx="166904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Comment line</a:t>
            </a:r>
          </a:p>
        </p:txBody>
      </p:sp>
      <p:sp>
        <p:nvSpPr>
          <p:cNvPr id="15366" name="Text Box 6"/>
          <p:cNvSpPr txBox="1">
            <a:spLocks noChangeArrowheads="1"/>
          </p:cNvSpPr>
          <p:nvPr/>
        </p:nvSpPr>
        <p:spPr bwMode="auto">
          <a:xfrm>
            <a:off x="6327675" y="3090446"/>
            <a:ext cx="414403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Variable assignment and function call</a:t>
            </a:r>
          </a:p>
        </p:txBody>
      </p:sp>
      <p:sp>
        <p:nvSpPr>
          <p:cNvPr id="15367" name="Text Box 8"/>
          <p:cNvSpPr txBox="1">
            <a:spLocks noChangeArrowheads="1"/>
          </p:cNvSpPr>
          <p:nvPr/>
        </p:nvSpPr>
        <p:spPr bwMode="auto">
          <a:xfrm>
            <a:off x="6327675" y="2469598"/>
            <a:ext cx="36099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Load an external module</a:t>
            </a:r>
          </a:p>
        </p:txBody>
      </p:sp>
      <p:sp>
        <p:nvSpPr>
          <p:cNvPr id="15368" name="Text Box 9"/>
          <p:cNvSpPr txBox="1">
            <a:spLocks noChangeArrowheads="1"/>
          </p:cNvSpPr>
          <p:nvPr/>
        </p:nvSpPr>
        <p:spPr bwMode="auto">
          <a:xfrm>
            <a:off x="714326" y="6389505"/>
            <a:ext cx="1066105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latin typeface="+mn-lt"/>
              </a:rPr>
              <a:t>Can enclose string literals in either single or double quotes, but be consistent.</a:t>
            </a:r>
          </a:p>
        </p:txBody>
      </p:sp>
      <p:sp>
        <p:nvSpPr>
          <p:cNvPr id="15369" name="Text Box 10"/>
          <p:cNvSpPr txBox="1">
            <a:spLocks noChangeArrowheads="1"/>
          </p:cNvSpPr>
          <p:nvPr/>
        </p:nvSpPr>
        <p:spPr bwMode="auto">
          <a:xfrm>
            <a:off x="6327675" y="5390248"/>
            <a:ext cx="461897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Statements are terminated by a new-line unless inside brackets. </a:t>
            </a:r>
            <a:r>
              <a:rPr lang="en-GB" sz="1600" i="1" dirty="0">
                <a:latin typeface="+mn-lt"/>
              </a:rPr>
              <a:t>Note the + used to join strings</a:t>
            </a:r>
            <a:endParaRPr lang="en-US" dirty="0">
              <a:cs typeface="Arial" charset="0"/>
            </a:endParaRPr>
          </a:p>
        </p:txBody>
      </p:sp>
      <p:sp>
        <p:nvSpPr>
          <p:cNvPr id="15371" name="Text Box 13"/>
          <p:cNvSpPr txBox="1">
            <a:spLocks noChangeArrowheads="1"/>
          </p:cNvSpPr>
          <p:nvPr/>
        </p:nvSpPr>
        <p:spPr bwMode="auto">
          <a:xfrm>
            <a:off x="6313338" y="3706683"/>
            <a:ext cx="469297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Condition is terminated by a colon </a:t>
            </a:r>
            <a:r>
              <a:rPr lang="en-GB" sz="1600" b="1" dirty="0">
                <a:latin typeface="+mn-lt"/>
              </a:rPr>
              <a:t>:</a:t>
            </a:r>
          </a:p>
          <a:p>
            <a:pPr>
              <a:spcBef>
                <a:spcPct val="0"/>
              </a:spcBef>
            </a:pPr>
            <a:r>
              <a:rPr lang="en-GB" sz="1600" dirty="0">
                <a:latin typeface="+mn-lt"/>
              </a:rPr>
              <a:t>    Blocks require consistent indentation</a:t>
            </a:r>
          </a:p>
          <a:p>
            <a:pPr>
              <a:spcBef>
                <a:spcPct val="0"/>
              </a:spcBef>
            </a:pPr>
            <a:endParaRPr lang="en-GB" sz="1600" i="1" dirty="0">
              <a:latin typeface="+mn-lt"/>
            </a:endParaRPr>
          </a:p>
        </p:txBody>
      </p:sp>
      <p:sp>
        <p:nvSpPr>
          <p:cNvPr id="4" name="TextBox 3">
            <a:extLst>
              <a:ext uri="{FF2B5EF4-FFF2-40B4-BE49-F238E27FC236}">
                <a16:creationId xmlns:a16="http://schemas.microsoft.com/office/drawing/2014/main" id="{02C07D05-3B12-0694-98BC-6317CA2B7DBA}"/>
              </a:ext>
            </a:extLst>
          </p:cNvPr>
          <p:cNvSpPr txBox="1"/>
          <p:nvPr/>
        </p:nvSpPr>
        <p:spPr>
          <a:xfrm>
            <a:off x="6313338" y="4728741"/>
            <a:ext cx="6096000" cy="369332"/>
          </a:xfrm>
          <a:prstGeom prst="rect">
            <a:avLst/>
          </a:prstGeom>
          <a:noFill/>
        </p:spPr>
        <p:txBody>
          <a:bodyPr wrap="square">
            <a:spAutoFit/>
          </a:bodyPr>
          <a:lstStyle/>
          <a:p>
            <a:pPr>
              <a:spcBef>
                <a:spcPct val="0"/>
              </a:spcBef>
            </a:pPr>
            <a:r>
              <a:rPr lang="en-GB" sz="1800" dirty="0">
                <a:latin typeface="+mn-lt"/>
              </a:rPr>
              <a:t>print </a:t>
            </a:r>
            <a:r>
              <a:rPr lang="en-GB" sz="1800" i="1" dirty="0">
                <a:latin typeface="+mn-lt"/>
              </a:rPr>
              <a:t>inserts a space between parameters</a:t>
            </a:r>
          </a:p>
        </p:txBody>
      </p:sp>
      <p:sp>
        <p:nvSpPr>
          <p:cNvPr id="2" name="Slide Number Placeholder 1">
            <a:extLst>
              <a:ext uri="{FF2B5EF4-FFF2-40B4-BE49-F238E27FC236}">
                <a16:creationId xmlns:a16="http://schemas.microsoft.com/office/drawing/2014/main" id="{1DA48A3F-E4E2-1AEF-B5AD-58009D038569}"/>
              </a:ext>
            </a:extLst>
          </p:cNvPr>
          <p:cNvSpPr>
            <a:spLocks noGrp="1"/>
          </p:cNvSpPr>
          <p:nvPr>
            <p:ph type="sldNum" sz="quarter" idx="4"/>
          </p:nvPr>
        </p:nvSpPr>
        <p:spPr/>
        <p:txBody>
          <a:bodyPr/>
          <a:lstStyle/>
          <a:p>
            <a:fld id="{EF892D59-8F09-EF4B-AD6D-DA609442F868}" type="slidenum">
              <a:rPr lang="en-GB" smtClean="0"/>
              <a:pPr/>
              <a:t>16</a:t>
            </a:fld>
            <a:endParaRPr lang="en-GB"/>
          </a:p>
        </p:txBody>
      </p:sp>
    </p:spTree>
    <p:extLst>
      <p:ext uri="{BB962C8B-B14F-4D97-AF65-F5344CB8AC3E}">
        <p14:creationId xmlns:p14="http://schemas.microsoft.com/office/powerpoint/2010/main" val="66522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53954" y="330756"/>
            <a:ext cx="11517818" cy="805001"/>
          </a:xfrm>
        </p:spPr>
        <p:txBody>
          <a:bodyPr/>
          <a:lstStyle/>
          <a:p>
            <a:pPr eaLnBrk="1" hangingPunct="1"/>
            <a:r>
              <a:rPr lang="en-GB" dirty="0"/>
              <a:t>Modules</a:t>
            </a:r>
          </a:p>
        </p:txBody>
      </p:sp>
      <p:sp>
        <p:nvSpPr>
          <p:cNvPr id="16387" name="Rectangle 3"/>
          <p:cNvSpPr>
            <a:spLocks noGrp="1" noChangeArrowheads="1"/>
          </p:cNvSpPr>
          <p:nvPr>
            <p:ph idx="1"/>
          </p:nvPr>
        </p:nvSpPr>
        <p:spPr>
          <a:xfrm>
            <a:off x="337880" y="1249857"/>
            <a:ext cx="11516239" cy="4955354"/>
          </a:xfrm>
        </p:spPr>
        <p:txBody>
          <a:bodyPr>
            <a:normAutofit fontScale="92500" lnSpcReduction="10000"/>
          </a:bodyPr>
          <a:lstStyle/>
          <a:p>
            <a:r>
              <a:rPr lang="en-GB" sz="2200" b="1" dirty="0"/>
              <a:t>Most Python programs load other Python code</a:t>
            </a:r>
            <a:endParaRPr lang="en-US" dirty="0"/>
          </a:p>
          <a:p>
            <a:pPr marL="457200" lvl="1" indent="-228600">
              <a:buFont typeface="Arial"/>
              <a:buChar char="•"/>
            </a:pPr>
            <a:r>
              <a:rPr lang="en-GB" sz="1900" dirty="0">
                <a:latin typeface="Montserrat"/>
              </a:rPr>
              <a:t>Standard Library modules bundled with Python</a:t>
            </a:r>
          </a:p>
          <a:p>
            <a:pPr marL="457200" lvl="1" indent="-228600">
              <a:buFont typeface="Arial"/>
              <a:buChar char="•"/>
            </a:pPr>
            <a:r>
              <a:rPr lang="en-GB" sz="1900" dirty="0">
                <a:latin typeface="Montserrat"/>
              </a:rPr>
              <a:t>Downloaded extensions, or modules written locally</a:t>
            </a:r>
          </a:p>
          <a:p>
            <a:pPr lvl="1"/>
            <a:endParaRPr lang="en-GB" dirty="0"/>
          </a:p>
          <a:p>
            <a:pPr lvl="1"/>
            <a:endParaRPr lang="en-GB" dirty="0"/>
          </a:p>
          <a:p>
            <a:pPr lvl="1"/>
            <a:endParaRPr lang="en-GB" dirty="0"/>
          </a:p>
          <a:p>
            <a:pPr lvl="2"/>
            <a:endParaRPr lang="en-GB" dirty="0"/>
          </a:p>
          <a:p>
            <a:pPr lvl="1"/>
            <a:endParaRPr lang="en-GB" dirty="0"/>
          </a:p>
          <a:p>
            <a:r>
              <a:rPr lang="en-GB" sz="2200" b="1" dirty="0"/>
              <a:t>Examples:</a:t>
            </a:r>
          </a:p>
          <a:p>
            <a:pPr marL="457200" lvl="1" indent="-228600">
              <a:buFont typeface="Arial"/>
              <a:buChar char="•"/>
            </a:pPr>
            <a:r>
              <a:rPr lang="en-GB" sz="1900" dirty="0">
                <a:latin typeface="Montserrat"/>
              </a:rPr>
              <a:t>Operating system specific code - </a:t>
            </a:r>
            <a:r>
              <a:rPr lang="en-GB" sz="1900" dirty="0" err="1">
                <a:latin typeface="Montserrat"/>
              </a:rPr>
              <a:t>os</a:t>
            </a:r>
            <a:endParaRPr lang="en-GB" sz="1900" dirty="0">
              <a:latin typeface="Montserrat"/>
            </a:endParaRPr>
          </a:p>
          <a:p>
            <a:pPr marL="457200" lvl="1" indent="-228600">
              <a:buFont typeface="Arial"/>
              <a:buChar char="•"/>
            </a:pPr>
            <a:r>
              <a:rPr lang="en-GB" sz="1900" dirty="0">
                <a:latin typeface="Montserrat"/>
              </a:rPr>
              <a:t>Interface to the runtime environment - sys </a:t>
            </a:r>
            <a:endParaRPr lang="en-GB" sz="1900" dirty="0"/>
          </a:p>
          <a:p>
            <a:pPr marL="457200" lvl="1" indent="-228600">
              <a:buFont typeface="Arial"/>
              <a:buChar char="•"/>
            </a:pPr>
            <a:r>
              <a:rPr lang="en-GB" sz="1900" dirty="0">
                <a:latin typeface="Montserrat"/>
              </a:rPr>
              <a:t>Scientific libraries like NumPy, DISLIN, SciPy, and many others</a:t>
            </a:r>
          </a:p>
          <a:p>
            <a:pPr marL="457200" lvl="1" indent="-228600">
              <a:buFont typeface="Arial"/>
              <a:buChar char="•"/>
            </a:pPr>
            <a:r>
              <a:rPr lang="en-GB" sz="1900" dirty="0">
                <a:latin typeface="Montserrat"/>
              </a:rPr>
              <a:t>Python's built-in functions are in the "built-ins" module</a:t>
            </a:r>
          </a:p>
          <a:p>
            <a:pPr marL="457200" lvl="2" indent="-228600">
              <a:buFont typeface="Arial"/>
              <a:buChar char="•"/>
            </a:pPr>
            <a:r>
              <a:rPr lang="en-GB" sz="1900" dirty="0">
                <a:latin typeface="Montserrat"/>
              </a:rPr>
              <a:t>Automatically imported</a:t>
            </a:r>
          </a:p>
        </p:txBody>
      </p:sp>
      <p:sp>
        <p:nvSpPr>
          <p:cNvPr id="16388" name="Text Box 4"/>
          <p:cNvSpPr txBox="1">
            <a:spLocks noChangeArrowheads="1"/>
          </p:cNvSpPr>
          <p:nvPr/>
        </p:nvSpPr>
        <p:spPr bwMode="auto">
          <a:xfrm>
            <a:off x="876052" y="2319005"/>
            <a:ext cx="4146824"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urier New" panose="02070309020205020404" pitchFamily="49" charset="0"/>
                <a:cs typeface="Courier New" panose="02070309020205020404" pitchFamily="49" charset="0"/>
              </a:rPr>
              <a:t>&gt;&gt;&gt; </a:t>
            </a:r>
            <a:r>
              <a:rPr lang="en-GB" sz="1800">
                <a:solidFill>
                  <a:srgbClr val="0000C8"/>
                </a:solidFill>
                <a:latin typeface="Courier New" panose="02070309020205020404" pitchFamily="49" charset="0"/>
                <a:cs typeface="Courier New" panose="02070309020205020404" pitchFamily="49" charset="0"/>
              </a:rPr>
              <a:t>import</a:t>
            </a:r>
            <a:r>
              <a:rPr lang="en-GB" sz="1800">
                <a:latin typeface="Courier New" panose="02070309020205020404" pitchFamily="49" charset="0"/>
                <a:cs typeface="Courier New" panose="02070309020205020404" pitchFamily="49" charset="0"/>
              </a:rPr>
              <a:t> sys</a:t>
            </a:r>
          </a:p>
          <a:p>
            <a:pPr>
              <a:spcBef>
                <a:spcPct val="0"/>
              </a:spcBef>
            </a:pPr>
            <a:r>
              <a:rPr lang="en-GB" sz="1800">
                <a:latin typeface="Courier New" panose="02070309020205020404" pitchFamily="49" charset="0"/>
                <a:cs typeface="Courier New" panose="02070309020205020404" pitchFamily="49" charset="0"/>
              </a:rPr>
              <a:t>&gt;&gt;&gt; print(</a:t>
            </a:r>
            <a:r>
              <a:rPr lang="en-GB" sz="1800" err="1">
                <a:latin typeface="Courier New" panose="02070309020205020404" pitchFamily="49" charset="0"/>
                <a:cs typeface="Courier New" panose="02070309020205020404" pitchFamily="49" charset="0"/>
              </a:rPr>
              <a:t>sys.platform</a:t>
            </a:r>
            <a:r>
              <a:rPr lang="en-GB" sz="1800">
                <a:latin typeface="Courier New" panose="02070309020205020404" pitchFamily="49" charset="0"/>
                <a:cs typeface="Courier New" panose="02070309020205020404" pitchFamily="49" charset="0"/>
              </a:rPr>
              <a:t>)</a:t>
            </a:r>
          </a:p>
        </p:txBody>
      </p:sp>
      <p:sp>
        <p:nvSpPr>
          <p:cNvPr id="16389" name="Text Box 5"/>
          <p:cNvSpPr txBox="1">
            <a:spLocks noChangeArrowheads="1"/>
          </p:cNvSpPr>
          <p:nvPr/>
        </p:nvSpPr>
        <p:spPr bwMode="auto">
          <a:xfrm>
            <a:off x="871565" y="3187942"/>
            <a:ext cx="4151312"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a:latin typeface="Courier New" panose="02070309020205020404" pitchFamily="49" charset="0"/>
                <a:cs typeface="Courier New" panose="02070309020205020404" pitchFamily="49" charset="0"/>
              </a:rPr>
              <a:t>&gt;&gt;&gt; </a:t>
            </a:r>
            <a:r>
              <a:rPr lang="en-US" sz="1800">
                <a:solidFill>
                  <a:srgbClr val="0000C8"/>
                </a:solidFill>
                <a:latin typeface="Courier New" panose="02070309020205020404" pitchFamily="49" charset="0"/>
                <a:cs typeface="Courier New" panose="02070309020205020404" pitchFamily="49" charset="0"/>
              </a:rPr>
              <a:t>from</a:t>
            </a:r>
            <a:r>
              <a:rPr lang="en-US" sz="1800">
                <a:latin typeface="Courier New" panose="02070309020205020404" pitchFamily="49" charset="0"/>
                <a:cs typeface="Courier New" panose="02070309020205020404" pitchFamily="49" charset="0"/>
              </a:rPr>
              <a:t> sys </a:t>
            </a:r>
            <a:r>
              <a:rPr lang="en-US" sz="1800">
                <a:solidFill>
                  <a:srgbClr val="0000C8"/>
                </a:solidFill>
                <a:latin typeface="Courier New" panose="02070309020205020404" pitchFamily="49" charset="0"/>
                <a:cs typeface="Courier New" panose="02070309020205020404" pitchFamily="49" charset="0"/>
              </a:rPr>
              <a:t>import</a:t>
            </a:r>
            <a:r>
              <a:rPr lang="en-US" sz="1800">
                <a:latin typeface="Courier New" panose="02070309020205020404" pitchFamily="49" charset="0"/>
                <a:cs typeface="Courier New" panose="02070309020205020404" pitchFamily="49" charset="0"/>
              </a:rPr>
              <a:t> *</a:t>
            </a:r>
          </a:p>
          <a:p>
            <a:pPr>
              <a:spcBef>
                <a:spcPct val="0"/>
              </a:spcBef>
            </a:pPr>
            <a:r>
              <a:rPr lang="en-US" sz="1800">
                <a:latin typeface="Courier New" panose="02070309020205020404" pitchFamily="49" charset="0"/>
                <a:cs typeface="Courier New" panose="02070309020205020404" pitchFamily="49" charset="0"/>
              </a:rPr>
              <a:t>&gt;&gt;&gt; print(platform)</a:t>
            </a:r>
          </a:p>
        </p:txBody>
      </p:sp>
      <p:sp>
        <p:nvSpPr>
          <p:cNvPr id="16390" name="Text Box 6"/>
          <p:cNvSpPr txBox="1">
            <a:spLocks noChangeArrowheads="1"/>
          </p:cNvSpPr>
          <p:nvPr/>
        </p:nvSpPr>
        <p:spPr bwMode="auto">
          <a:xfrm>
            <a:off x="5461372" y="2491678"/>
            <a:ext cx="37834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rgbClr val="00B0F0"/>
                </a:solidFill>
                <a:latin typeface="+mn-lt"/>
              </a:rPr>
              <a:t>Find &amp; compile 'sys'</a:t>
            </a:r>
          </a:p>
          <a:p>
            <a:pPr>
              <a:spcBef>
                <a:spcPct val="0"/>
              </a:spcBef>
            </a:pPr>
            <a:r>
              <a:rPr lang="en-GB" sz="1800" dirty="0">
                <a:solidFill>
                  <a:srgbClr val="00B0F0"/>
                </a:solidFill>
                <a:latin typeface="+mn-lt"/>
              </a:rPr>
              <a:t>Must specify the module name</a:t>
            </a:r>
          </a:p>
        </p:txBody>
      </p:sp>
      <p:sp>
        <p:nvSpPr>
          <p:cNvPr id="16391" name="Text Box 7"/>
          <p:cNvSpPr txBox="1">
            <a:spLocks noChangeArrowheads="1"/>
          </p:cNvSpPr>
          <p:nvPr/>
        </p:nvSpPr>
        <p:spPr bwMode="auto">
          <a:xfrm>
            <a:off x="5456884" y="3308065"/>
            <a:ext cx="466248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rgbClr val="00B0F0"/>
                </a:solidFill>
                <a:latin typeface="+mn-lt"/>
              </a:rPr>
              <a:t>Find &amp; compile 'sys', and import all names to our namespace</a:t>
            </a:r>
            <a:endParaRPr lang="en-US" dirty="0">
              <a:solidFill>
                <a:srgbClr val="00B0F0"/>
              </a:solidFill>
              <a:cs typeface="Arial" charset="0"/>
            </a:endParaRPr>
          </a:p>
        </p:txBody>
      </p:sp>
      <p:sp>
        <p:nvSpPr>
          <p:cNvPr id="2" name="Text Box 5">
            <a:extLst>
              <a:ext uri="{FF2B5EF4-FFF2-40B4-BE49-F238E27FC236}">
                <a16:creationId xmlns:a16="http://schemas.microsoft.com/office/drawing/2014/main" id="{EC8EF746-DC52-E229-91C4-94C466B7D718}"/>
              </a:ext>
            </a:extLst>
          </p:cNvPr>
          <p:cNvSpPr txBox="1">
            <a:spLocks noChangeArrowheads="1"/>
          </p:cNvSpPr>
          <p:nvPr/>
        </p:nvSpPr>
        <p:spPr bwMode="auto">
          <a:xfrm>
            <a:off x="871564" y="6136007"/>
            <a:ext cx="4151312"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a:cs typeface="Courier New"/>
              </a:rPr>
              <a:t>&gt;&gt;&gt; help("</a:t>
            </a:r>
            <a:r>
              <a:rPr lang="en-US" sz="1800" dirty="0" err="1">
                <a:latin typeface="Courier New"/>
                <a:cs typeface="Courier New"/>
              </a:rPr>
              <a:t>builtins</a:t>
            </a:r>
            <a:r>
              <a:rPr lang="en-US" sz="1800" dirty="0">
                <a:latin typeface="Courier New"/>
                <a:cs typeface="Courier New"/>
              </a:rPr>
              <a:t>")</a:t>
            </a:r>
            <a:endParaRPr lang="en-US" sz="1800" dirty="0">
              <a:solidFill>
                <a:srgbClr val="0000C8"/>
              </a:solidFill>
              <a:latin typeface="Courier New"/>
              <a:cs typeface="Courier New"/>
            </a:endParaRPr>
          </a:p>
        </p:txBody>
      </p:sp>
      <p:sp>
        <p:nvSpPr>
          <p:cNvPr id="3" name="Slide Number Placeholder 2">
            <a:extLst>
              <a:ext uri="{FF2B5EF4-FFF2-40B4-BE49-F238E27FC236}">
                <a16:creationId xmlns:a16="http://schemas.microsoft.com/office/drawing/2014/main" id="{39964987-EDB1-DEDE-2597-52C07C63B785}"/>
              </a:ext>
            </a:extLst>
          </p:cNvPr>
          <p:cNvSpPr>
            <a:spLocks noGrp="1"/>
          </p:cNvSpPr>
          <p:nvPr>
            <p:ph type="sldNum" sz="quarter" idx="4"/>
          </p:nvPr>
        </p:nvSpPr>
        <p:spPr/>
        <p:txBody>
          <a:bodyPr/>
          <a:lstStyle/>
          <a:p>
            <a:fld id="{EF892D59-8F09-EF4B-AD6D-DA609442F868}" type="slidenum">
              <a:rPr lang="en-GB" smtClean="0"/>
              <a:pPr/>
              <a:t>17</a:t>
            </a:fld>
            <a:endParaRPr lang="en-GB"/>
          </a:p>
        </p:txBody>
      </p:sp>
    </p:spTree>
    <p:extLst>
      <p:ext uri="{BB962C8B-B14F-4D97-AF65-F5344CB8AC3E}">
        <p14:creationId xmlns:p14="http://schemas.microsoft.com/office/powerpoint/2010/main" val="55135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quarter" idx="4294967295"/>
          </p:nvPr>
        </p:nvSpPr>
        <p:spPr>
          <a:xfrm>
            <a:off x="339971" y="1371820"/>
            <a:ext cx="11715750" cy="5214937"/>
          </a:xfrm>
        </p:spPr>
        <p:txBody>
          <a:bodyPr/>
          <a:lstStyle/>
          <a:p>
            <a:pPr>
              <a:lnSpc>
                <a:spcPct val="110000"/>
              </a:lnSpc>
            </a:pPr>
            <a:r>
              <a:rPr lang="en-GB" b="1" dirty="0"/>
              <a:t>A function is a named block of program code</a:t>
            </a:r>
            <a:endParaRPr lang="en-US" dirty="0"/>
          </a:p>
          <a:p>
            <a:pPr marL="457200" lvl="1" indent="-228600">
              <a:lnSpc>
                <a:spcPct val="100000"/>
              </a:lnSpc>
              <a:buFont typeface="Arial"/>
              <a:buChar char="•"/>
            </a:pPr>
            <a:r>
              <a:rPr lang="en-GB" sz="1800" dirty="0">
                <a:latin typeface="Montserrat"/>
              </a:rPr>
              <a:t>It can be passed values, which might be altered</a:t>
            </a:r>
          </a:p>
          <a:p>
            <a:pPr marL="457200" lvl="1" indent="-228600">
              <a:buFont typeface="Arial"/>
              <a:buChar char="•"/>
            </a:pPr>
            <a:r>
              <a:rPr lang="en-GB" sz="1800" dirty="0">
                <a:latin typeface="Montserrat"/>
              </a:rPr>
              <a:t>We can write our own functions</a:t>
            </a:r>
          </a:p>
          <a:p>
            <a:pPr marL="457200" lvl="1" indent="-228600">
              <a:lnSpc>
                <a:spcPct val="100000"/>
              </a:lnSpc>
              <a:buFont typeface="Arial"/>
              <a:buChar char="•"/>
            </a:pPr>
            <a:r>
              <a:rPr lang="en-GB" sz="1800" dirty="0">
                <a:latin typeface="Montserrat"/>
              </a:rPr>
              <a:t>It can return a value</a:t>
            </a:r>
          </a:p>
          <a:p>
            <a:pPr lvl="1">
              <a:lnSpc>
                <a:spcPct val="100000"/>
              </a:lnSpc>
            </a:pPr>
            <a:endParaRPr lang="en-GB" dirty="0"/>
          </a:p>
          <a:p>
            <a:pPr lvl="1">
              <a:lnSpc>
                <a:spcPct val="100000"/>
              </a:lnSpc>
            </a:pPr>
            <a:endParaRPr lang="en-GB" dirty="0"/>
          </a:p>
          <a:p>
            <a:pPr>
              <a:lnSpc>
                <a:spcPct val="110000"/>
              </a:lnSpc>
            </a:pPr>
            <a:r>
              <a:rPr lang="en-GB" b="1" dirty="0">
                <a:latin typeface="Montserrat"/>
              </a:rPr>
              <a:t>Python includes many built-in functions in the compiler</a:t>
            </a:r>
            <a:endParaRPr lang="en-GB" b="1" dirty="0"/>
          </a:p>
          <a:p>
            <a:pPr marL="457200" lvl="1" indent="-228600">
              <a:buFont typeface="Arial"/>
              <a:buChar char="•"/>
            </a:pPr>
            <a:r>
              <a:rPr lang="en-GB" sz="1800" dirty="0">
                <a:latin typeface="Montserrat"/>
              </a:rPr>
              <a:t>Called (remarkably) "</a:t>
            </a:r>
            <a:r>
              <a:rPr lang="en-GB" sz="1800" dirty="0" err="1">
                <a:latin typeface="Montserrat"/>
              </a:rPr>
              <a:t>builtins</a:t>
            </a:r>
            <a:r>
              <a:rPr lang="en-GB" sz="1800" dirty="0">
                <a:latin typeface="Montserrat"/>
              </a:rPr>
              <a:t>" or __</a:t>
            </a:r>
            <a:r>
              <a:rPr lang="en-GB" sz="1800" dirty="0" err="1">
                <a:latin typeface="Montserrat"/>
              </a:rPr>
              <a:t>builtins</a:t>
            </a:r>
            <a:r>
              <a:rPr lang="en-GB" sz="1800" dirty="0">
                <a:latin typeface="Montserrat"/>
              </a:rPr>
              <a:t>__ and viewed as a module</a:t>
            </a:r>
          </a:p>
          <a:p>
            <a:pPr marL="457200" lvl="1" indent="-228600">
              <a:buFont typeface="Arial"/>
              <a:buChar char="•"/>
            </a:pPr>
            <a:r>
              <a:rPr lang="en-GB" sz="1800" dirty="0">
                <a:solidFill>
                  <a:srgbClr val="004050"/>
                </a:solidFill>
                <a:latin typeface="Montserrat"/>
              </a:rPr>
              <a:t>Always available - no need to import</a:t>
            </a:r>
          </a:p>
          <a:p>
            <a:pPr marL="457200" lvl="1" indent="-228600">
              <a:buFont typeface="Arial"/>
              <a:buChar char="•"/>
            </a:pPr>
            <a:r>
              <a:rPr lang="en-GB" sz="1800" dirty="0">
                <a:latin typeface="Montserrat"/>
              </a:rPr>
              <a:t>Examples: print(), </a:t>
            </a:r>
            <a:r>
              <a:rPr lang="en-GB" sz="1800" dirty="0" err="1">
                <a:latin typeface="Montserrat"/>
              </a:rPr>
              <a:t>len</a:t>
            </a:r>
            <a:r>
              <a:rPr lang="en-GB" sz="1800" dirty="0">
                <a:latin typeface="Montserrat"/>
              </a:rPr>
              <a:t>(), str(), list() and set()</a:t>
            </a:r>
          </a:p>
          <a:p>
            <a:pPr marL="457200" lvl="1" indent="-228600">
              <a:lnSpc>
                <a:spcPct val="100000"/>
              </a:lnSpc>
              <a:buFont typeface="Arial"/>
              <a:buChar char="•"/>
            </a:pPr>
            <a:r>
              <a:rPr lang="en-GB" sz="1800" dirty="0">
                <a:latin typeface="Montserrat"/>
              </a:rPr>
              <a:t>See the on-line documentation</a:t>
            </a:r>
          </a:p>
          <a:p>
            <a:pPr marL="1371600" lvl="5"/>
            <a:r>
              <a:rPr lang="en-GB" dirty="0"/>
              <a:t>The Python Standard Library &gt; Built-in Functions</a:t>
            </a:r>
          </a:p>
          <a:p>
            <a:pPr marL="1371600" lvl="5"/>
            <a:r>
              <a:rPr lang="en-GB" dirty="0"/>
              <a:t>Summary list at the end of this chapter</a:t>
            </a:r>
          </a:p>
          <a:p>
            <a:pPr lvl="2">
              <a:lnSpc>
                <a:spcPct val="100000"/>
              </a:lnSpc>
              <a:buFontTx/>
              <a:buNone/>
            </a:pPr>
            <a:endParaRPr lang="en-GB" dirty="0"/>
          </a:p>
        </p:txBody>
      </p:sp>
      <p:sp>
        <p:nvSpPr>
          <p:cNvPr id="17410" name="Rectangle 2"/>
          <p:cNvSpPr>
            <a:spLocks noGrp="1" noChangeArrowheads="1"/>
          </p:cNvSpPr>
          <p:nvPr>
            <p:ph type="title"/>
          </p:nvPr>
        </p:nvSpPr>
        <p:spPr>
          <a:xfrm>
            <a:off x="1041428" y="334701"/>
            <a:ext cx="11517818" cy="644442"/>
          </a:xfrm>
        </p:spPr>
        <p:txBody>
          <a:bodyPr/>
          <a:lstStyle/>
          <a:p>
            <a:pPr eaLnBrk="1" hangingPunct="1"/>
            <a:r>
              <a:rPr lang="en-GB" dirty="0"/>
              <a:t>Functions and built-ins</a:t>
            </a:r>
          </a:p>
        </p:txBody>
      </p:sp>
      <p:sp>
        <p:nvSpPr>
          <p:cNvPr id="17414" name="Text Box 7"/>
          <p:cNvSpPr txBox="1">
            <a:spLocks noChangeArrowheads="1"/>
          </p:cNvSpPr>
          <p:nvPr/>
        </p:nvSpPr>
        <p:spPr bwMode="auto">
          <a:xfrm>
            <a:off x="3678238" y="5707064"/>
            <a:ext cx="184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endParaRPr lang="en-US"/>
          </a:p>
        </p:txBody>
      </p:sp>
      <p:sp>
        <p:nvSpPr>
          <p:cNvPr id="17415" name="Text Box 8"/>
          <p:cNvSpPr txBox="1">
            <a:spLocks noChangeArrowheads="1"/>
          </p:cNvSpPr>
          <p:nvPr/>
        </p:nvSpPr>
        <p:spPr bwMode="auto">
          <a:xfrm>
            <a:off x="775029" y="2975085"/>
            <a:ext cx="4264025" cy="37623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latin typeface="Courier New" panose="02070309020205020404" pitchFamily="49" charset="0"/>
                <a:cs typeface="Courier New" panose="02070309020205020404" pitchFamily="49" charset="0"/>
              </a:rPr>
              <a:t>lhs</a:t>
            </a:r>
            <a:r>
              <a:rPr lang="en-GB" sz="1800" dirty="0">
                <a:latin typeface="Courier New" panose="02070309020205020404" pitchFamily="49" charset="0"/>
                <a:cs typeface="Courier New" panose="02070309020205020404" pitchFamily="49" charset="0"/>
              </a:rPr>
              <a:t> = </a:t>
            </a:r>
            <a:r>
              <a:rPr lang="en-GB" sz="1800" i="1" dirty="0" err="1"/>
              <a:t>function_name</a:t>
            </a:r>
            <a:r>
              <a:rPr lang="en-GB" sz="1800" dirty="0">
                <a:latin typeface="Courier New" panose="02070309020205020404" pitchFamily="49" charset="0"/>
                <a:cs typeface="Courier New" panose="02070309020205020404" pitchFamily="49" charset="0"/>
              </a:rPr>
              <a:t>(</a:t>
            </a:r>
            <a:r>
              <a:rPr lang="en-GB" sz="1800" i="1" dirty="0"/>
              <a:t>arg1</a:t>
            </a:r>
            <a:r>
              <a:rPr lang="en-GB" sz="1800" dirty="0">
                <a:latin typeface="Courier New" panose="02070309020205020404" pitchFamily="49" charset="0"/>
                <a:cs typeface="Courier New" panose="02070309020205020404" pitchFamily="49" charset="0"/>
              </a:rPr>
              <a:t>, </a:t>
            </a:r>
            <a:r>
              <a:rPr lang="en-GB" sz="1800" i="1" dirty="0"/>
              <a:t>arg2</a:t>
            </a:r>
            <a:r>
              <a:rPr lang="en-GB" sz="1800" dirty="0">
                <a:latin typeface="Courier New" panose="020703090202050204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57E2DD76-24FA-B345-0860-E78D1660FAF4}"/>
              </a:ext>
            </a:extLst>
          </p:cNvPr>
          <p:cNvSpPr>
            <a:spLocks noGrp="1"/>
          </p:cNvSpPr>
          <p:nvPr>
            <p:ph type="sldNum" sz="quarter" idx="4"/>
          </p:nvPr>
        </p:nvSpPr>
        <p:spPr/>
        <p:txBody>
          <a:bodyPr/>
          <a:lstStyle/>
          <a:p>
            <a:fld id="{EF892D59-8F09-EF4B-AD6D-DA609442F868}" type="slidenum">
              <a:rPr lang="en-GB" smtClean="0"/>
              <a:pPr/>
              <a:t>18</a:t>
            </a:fld>
            <a:endParaRPr lang="en-GB"/>
          </a:p>
        </p:txBody>
      </p:sp>
    </p:spTree>
    <p:extLst>
      <p:ext uri="{BB962C8B-B14F-4D97-AF65-F5344CB8AC3E}">
        <p14:creationId xmlns:p14="http://schemas.microsoft.com/office/powerpoint/2010/main" val="285744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7811" name="Rectangle 3"/>
          <p:cNvSpPr>
            <a:spLocks noGrp="1" noChangeArrowheads="1"/>
          </p:cNvSpPr>
          <p:nvPr>
            <p:ph type="body" sz="quarter" idx="10"/>
          </p:nvPr>
        </p:nvSpPr>
        <p:spPr/>
        <p:txBody>
          <a:bodyPr/>
          <a:lstStyle/>
          <a:p>
            <a:r>
              <a:rPr lang="en-GB" dirty="0">
                <a:solidFill>
                  <a:srgbClr val="F3612C"/>
                </a:solidFill>
              </a:rPr>
              <a:t>Summary</a:t>
            </a:r>
          </a:p>
        </p:txBody>
      </p:sp>
      <p:sp>
        <p:nvSpPr>
          <p:cNvPr id="2" name="Text Placeholder 1">
            <a:extLst>
              <a:ext uri="{FF2B5EF4-FFF2-40B4-BE49-F238E27FC236}">
                <a16:creationId xmlns:a16="http://schemas.microsoft.com/office/drawing/2014/main" id="{316321A1-531A-427A-AEE3-77E803B5C0B8}"/>
              </a:ext>
            </a:extLst>
          </p:cNvPr>
          <p:cNvSpPr>
            <a:spLocks noGrp="1"/>
          </p:cNvSpPr>
          <p:nvPr>
            <p:ph type="body" sz="quarter" idx="15"/>
          </p:nvPr>
        </p:nvSpPr>
        <p:spPr>
          <a:xfrm>
            <a:off x="4897983" y="260095"/>
            <a:ext cx="6770687" cy="5112343"/>
          </a:xfrm>
        </p:spPr>
        <p:txBody>
          <a:bodyPr/>
          <a:lstStyle/>
          <a:p>
            <a:r>
              <a:rPr lang="en-GB" sz="2000" b="1" dirty="0">
                <a:latin typeface="Montserrat"/>
              </a:rPr>
              <a:t>Python is a free fully functional language</a:t>
            </a:r>
            <a:endParaRPr lang="en-US" sz="2000" dirty="0">
              <a:latin typeface="Montserrat"/>
            </a:endParaRPr>
          </a:p>
          <a:p>
            <a:pPr marL="457200" lvl="3" indent="-228600"/>
            <a:r>
              <a:rPr lang="en-GB" sz="2000" dirty="0">
                <a:latin typeface="Montserrat"/>
              </a:rPr>
              <a:t>Extensive on-line documentation</a:t>
            </a:r>
            <a:br>
              <a:rPr lang="en-GB" sz="2000" dirty="0">
                <a:latin typeface="Montserrat"/>
              </a:rPr>
            </a:br>
            <a:endParaRPr lang="en-GB" sz="2000" dirty="0">
              <a:latin typeface="Montserrat"/>
            </a:endParaRPr>
          </a:p>
          <a:p>
            <a:r>
              <a:rPr lang="en-GB" sz="2000" b="1" dirty="0">
                <a:latin typeface="Montserrat"/>
              </a:rPr>
              <a:t>Python Scripts can be run:</a:t>
            </a:r>
            <a:endParaRPr lang="en-GB" sz="2000" b="1" dirty="0"/>
          </a:p>
          <a:p>
            <a:pPr marL="457200" indent="-228600">
              <a:buChar char="•"/>
            </a:pPr>
            <a:r>
              <a:rPr lang="en-GB" sz="2000" dirty="0">
                <a:latin typeface="Montserrat"/>
              </a:rPr>
              <a:t>From scripts </a:t>
            </a:r>
            <a:endParaRPr lang="en-GB" sz="2000" dirty="0"/>
          </a:p>
          <a:p>
            <a:pPr marL="457200" indent="-228600">
              <a:buChar char="•"/>
            </a:pPr>
            <a:r>
              <a:rPr lang="en-GB" sz="2000" dirty="0">
                <a:latin typeface="Montserrat"/>
              </a:rPr>
              <a:t>Interactively</a:t>
            </a:r>
            <a:endParaRPr lang="en-GB" sz="2000" dirty="0"/>
          </a:p>
          <a:p>
            <a:pPr marL="457200" indent="-228600">
              <a:buChar char="•"/>
            </a:pPr>
            <a:r>
              <a:rPr lang="en-GB" sz="2000" dirty="0">
                <a:latin typeface="Montserrat"/>
              </a:rPr>
              <a:t>Or from an IDE</a:t>
            </a:r>
            <a:br>
              <a:rPr lang="en-GB" sz="2000" dirty="0">
                <a:latin typeface="Montserrat"/>
              </a:rPr>
            </a:br>
            <a:endParaRPr lang="en-GB" sz="2000" dirty="0"/>
          </a:p>
          <a:p>
            <a:r>
              <a:rPr lang="en-GB" sz="2000" b="1" dirty="0">
                <a:latin typeface="Montserrat"/>
              </a:rPr>
              <a:t>Python syntax is different!</a:t>
            </a:r>
          </a:p>
          <a:p>
            <a:pPr indent="914400"/>
            <a:r>
              <a:rPr lang="en-GB" sz="2000" b="1" dirty="0">
                <a:latin typeface="Montserrat"/>
              </a:rPr>
              <a:t>Python syntax requires good indentation!</a:t>
            </a:r>
          </a:p>
          <a:p>
            <a:pPr marL="1371600" lvl="2" indent="-228600"/>
            <a:r>
              <a:rPr lang="en-GB" sz="2000" dirty="0">
                <a:latin typeface="Montserrat"/>
              </a:rPr>
              <a:t>And is intentional!</a:t>
            </a:r>
            <a:br>
              <a:rPr lang="en-GB" sz="2000" dirty="0">
                <a:latin typeface="Montserrat"/>
              </a:rPr>
            </a:br>
            <a:endParaRPr lang="en-GB" sz="2000" dirty="0">
              <a:latin typeface="Montserrat"/>
            </a:endParaRPr>
          </a:p>
          <a:p>
            <a:r>
              <a:rPr lang="en-GB" sz="2000" b="1" dirty="0">
                <a:latin typeface="Montserrat"/>
              </a:rPr>
              <a:t>Using external modules is commonplace</a:t>
            </a:r>
          </a:p>
          <a:p>
            <a:pPr marL="457200" lvl="2" indent="-228600"/>
            <a:r>
              <a:rPr lang="en-GB" sz="2000" dirty="0">
                <a:latin typeface="Montserrat"/>
              </a:rPr>
              <a:t>Load a module by using </a:t>
            </a:r>
            <a:r>
              <a:rPr lang="en-GB" sz="2000" dirty="0">
                <a:latin typeface="Courier New"/>
                <a:cs typeface="Courier New"/>
              </a:rPr>
              <a:t>import</a:t>
            </a:r>
            <a:br>
              <a:rPr lang="en-GB" sz="2000" dirty="0">
                <a:latin typeface="Courier New"/>
                <a:cs typeface="Courier New"/>
              </a:rPr>
            </a:br>
            <a:endParaRPr lang="en-GB" sz="2000" dirty="0">
              <a:latin typeface="Montserrat"/>
              <a:cs typeface="Courier New" panose="02070309020205020404" pitchFamily="49" charset="0"/>
            </a:endParaRPr>
          </a:p>
          <a:p>
            <a:r>
              <a:rPr lang="en-GB" sz="2000" b="1" dirty="0">
                <a:latin typeface="Montserrat"/>
              </a:rPr>
              <a:t>Built-in functions are:</a:t>
            </a:r>
          </a:p>
          <a:p>
            <a:pPr marL="457200" indent="-228600">
              <a:buChar char="•"/>
            </a:pPr>
            <a:r>
              <a:rPr lang="en-GB" sz="2000" dirty="0">
                <a:latin typeface="Montserrat"/>
              </a:rPr>
              <a:t> fast, always available, and useful!</a:t>
            </a:r>
            <a:endParaRPr lang="en-GB" sz="2000" dirty="0"/>
          </a:p>
          <a:p>
            <a:endParaRPr lang="en-GB" dirty="0"/>
          </a:p>
        </p:txBody>
      </p:sp>
      <p:sp>
        <p:nvSpPr>
          <p:cNvPr id="3" name="Slide Number Placeholder 2">
            <a:extLst>
              <a:ext uri="{FF2B5EF4-FFF2-40B4-BE49-F238E27FC236}">
                <a16:creationId xmlns:a16="http://schemas.microsoft.com/office/drawing/2014/main" id="{E36203F4-00E1-02EE-62ED-D8BE73B7A4CF}"/>
              </a:ext>
            </a:extLst>
          </p:cNvPr>
          <p:cNvSpPr>
            <a:spLocks noGrp="1"/>
          </p:cNvSpPr>
          <p:nvPr>
            <p:ph type="sldNum" sz="quarter" idx="4"/>
          </p:nvPr>
        </p:nvSpPr>
        <p:spPr/>
        <p:txBody>
          <a:bodyPr/>
          <a:lstStyle/>
          <a:p>
            <a:fld id="{EF892D59-8F09-EF4B-AD6D-DA609442F868}" type="slidenum">
              <a:rPr lang="en-GB" smtClean="0"/>
              <a:pPr/>
              <a:t>19</a:t>
            </a:fld>
            <a:endParaRPr lang="en-GB"/>
          </a:p>
        </p:txBody>
      </p:sp>
    </p:spTree>
    <p:extLst>
      <p:ext uri="{BB962C8B-B14F-4D97-AF65-F5344CB8AC3E}">
        <p14:creationId xmlns:p14="http://schemas.microsoft.com/office/powerpoint/2010/main" val="8931516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2000"/>
                                  </p:stCondLst>
                                  <p:childTnLst>
                                    <p:set>
                                      <p:cBhvr>
                                        <p:cTn id="6" dur="1" fill="hold">
                                          <p:stCondLst>
                                            <p:cond delay="0"/>
                                          </p:stCondLst>
                                        </p:cTn>
                                        <p:tgtEl>
                                          <p:spTgt spid="887811">
                                            <p:txEl>
                                              <p:pRg st="0" end="0"/>
                                            </p:txEl>
                                          </p:spTgt>
                                        </p:tgtEl>
                                        <p:attrNameLst>
                                          <p:attrName>style.visibility</p:attrName>
                                        </p:attrNameLst>
                                      </p:cBhvr>
                                      <p:to>
                                        <p:strVal val="visible"/>
                                      </p:to>
                                    </p:set>
                                    <p:animEffect transition="in" filter="slide(fromTop)">
                                      <p:cBhvr>
                                        <p:cTn id="7" dur="500"/>
                                        <p:tgtEl>
                                          <p:spTgt spid="8878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11" grpId="0" build="p" autoUpdateAnimBg="0" advAuto="20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69F98B-BFCB-48A8-AF4F-87DB42719188}"/>
              </a:ext>
            </a:extLst>
          </p:cNvPr>
          <p:cNvSpPr>
            <a:spLocks noGrp="1"/>
          </p:cNvSpPr>
          <p:nvPr>
            <p:ph type="body" sz="quarter" idx="15"/>
          </p:nvPr>
        </p:nvSpPr>
        <p:spPr>
          <a:xfrm>
            <a:off x="4978141" y="426350"/>
            <a:ext cx="6770688" cy="5119407"/>
          </a:xfrm>
        </p:spPr>
        <p:txBody>
          <a:bodyPr numCol="1"/>
          <a:lstStyle/>
          <a:p>
            <a:pPr>
              <a:lnSpc>
                <a:spcPct val="90000"/>
              </a:lnSpc>
              <a:spcBef>
                <a:spcPts val="600"/>
              </a:spcBef>
              <a:spcAft>
                <a:spcPts val="600"/>
              </a:spcAft>
            </a:pPr>
            <a:r>
              <a:rPr lang="en-GB" sz="1800" b="1" dirty="0">
                <a:latin typeface="Montserrat"/>
              </a:rPr>
              <a:t>Contents</a:t>
            </a:r>
          </a:p>
          <a:p>
            <a:pPr marL="179705" lvl="1" indent="-179705">
              <a:spcBef>
                <a:spcPts val="600"/>
              </a:spcBef>
              <a:spcAft>
                <a:spcPts val="600"/>
              </a:spcAft>
            </a:pPr>
            <a:r>
              <a:rPr lang="en-GB" sz="1800" dirty="0">
                <a:latin typeface="Montserrat"/>
              </a:rPr>
              <a:t>What is Python?</a:t>
            </a:r>
          </a:p>
          <a:p>
            <a:pPr marL="179705" lvl="1" indent="-179705">
              <a:spcBef>
                <a:spcPts val="600"/>
              </a:spcBef>
              <a:spcAft>
                <a:spcPts val="600"/>
              </a:spcAft>
            </a:pPr>
            <a:r>
              <a:rPr lang="en-GB" sz="1800" dirty="0">
                <a:latin typeface="Montserrat"/>
              </a:rPr>
              <a:t>Why Python?</a:t>
            </a:r>
          </a:p>
          <a:p>
            <a:pPr marL="179705" lvl="1" indent="-179705">
              <a:spcBef>
                <a:spcPts val="600"/>
              </a:spcBef>
              <a:spcAft>
                <a:spcPts val="600"/>
              </a:spcAft>
            </a:pPr>
            <a:r>
              <a:rPr lang="en-GB" sz="1800" dirty="0">
                <a:latin typeface="Montserrat"/>
              </a:rPr>
              <a:t>Zen of Python</a:t>
            </a:r>
          </a:p>
          <a:p>
            <a:pPr marL="179705" lvl="1" indent="-179705">
              <a:spcBef>
                <a:spcPts val="600"/>
              </a:spcBef>
              <a:spcAft>
                <a:spcPts val="600"/>
              </a:spcAft>
            </a:pPr>
            <a:r>
              <a:rPr lang="en-GB" sz="1800" dirty="0">
                <a:latin typeface="Montserrat"/>
              </a:rPr>
              <a:t>Python Interactive Session</a:t>
            </a:r>
          </a:p>
          <a:p>
            <a:pPr marL="179705" lvl="1" indent="-179705">
              <a:spcBef>
                <a:spcPts val="600"/>
              </a:spcBef>
              <a:spcAft>
                <a:spcPts val="600"/>
              </a:spcAft>
            </a:pPr>
            <a:r>
              <a:rPr lang="en-GB" sz="1800" dirty="0" err="1">
                <a:latin typeface="Montserrat"/>
              </a:rPr>
              <a:t>IPython</a:t>
            </a:r>
            <a:r>
              <a:rPr lang="en-GB" sz="1800" dirty="0">
                <a:latin typeface="Montserrat"/>
              </a:rPr>
              <a:t> and </a:t>
            </a:r>
            <a:r>
              <a:rPr lang="en-GB" sz="1800" dirty="0" err="1">
                <a:latin typeface="Montserrat"/>
              </a:rPr>
              <a:t>Jupyter</a:t>
            </a:r>
            <a:endParaRPr lang="en-GB" sz="1800" dirty="0">
              <a:latin typeface="Montserrat"/>
            </a:endParaRPr>
          </a:p>
          <a:p>
            <a:pPr marL="179705" lvl="2" indent="-179705">
              <a:spcBef>
                <a:spcPts val="600"/>
              </a:spcBef>
              <a:spcAft>
                <a:spcPts val="600"/>
              </a:spcAft>
            </a:pPr>
            <a:r>
              <a:rPr lang="en-GB" sz="1800" dirty="0">
                <a:latin typeface="Montserrat"/>
              </a:rPr>
              <a:t>Python scripts</a:t>
            </a:r>
          </a:p>
          <a:p>
            <a:pPr marL="179705" lvl="2" indent="-179705">
              <a:spcBef>
                <a:spcPts val="600"/>
              </a:spcBef>
              <a:spcAft>
                <a:spcPts val="600"/>
              </a:spcAft>
            </a:pPr>
            <a:r>
              <a:rPr lang="en-GB" sz="1800" dirty="0">
                <a:latin typeface="Montserrat"/>
              </a:rPr>
              <a:t>Python help</a:t>
            </a:r>
          </a:p>
          <a:p>
            <a:pPr marL="179705" lvl="1" indent="-179705">
              <a:spcBef>
                <a:spcPts val="600"/>
              </a:spcBef>
              <a:spcAft>
                <a:spcPts val="600"/>
              </a:spcAft>
            </a:pPr>
            <a:r>
              <a:rPr lang="en-GB" sz="1800" dirty="0">
                <a:latin typeface="Montserrat"/>
              </a:rPr>
              <a:t>Example of a Python script</a:t>
            </a:r>
          </a:p>
          <a:p>
            <a:pPr marL="179705" lvl="1" indent="-179705">
              <a:spcBef>
                <a:spcPts val="600"/>
              </a:spcBef>
              <a:spcAft>
                <a:spcPts val="600"/>
              </a:spcAft>
            </a:pPr>
            <a:r>
              <a:rPr lang="en-GB" sz="1800" dirty="0">
                <a:latin typeface="Montserrat"/>
              </a:rPr>
              <a:t>Modules</a:t>
            </a:r>
          </a:p>
          <a:p>
            <a:pPr marL="179705" lvl="1" indent="-179705">
              <a:spcBef>
                <a:spcPts val="600"/>
              </a:spcBef>
              <a:spcAft>
                <a:spcPts val="600"/>
              </a:spcAft>
            </a:pPr>
            <a:r>
              <a:rPr lang="en-GB" sz="1800" dirty="0">
                <a:latin typeface="Montserrat"/>
              </a:rPr>
              <a:t>Functions and built-ins</a:t>
            </a:r>
          </a:p>
          <a:p>
            <a:pPr>
              <a:spcBef>
                <a:spcPts val="600"/>
              </a:spcBef>
              <a:spcAft>
                <a:spcPts val="600"/>
              </a:spcAft>
            </a:pPr>
            <a:endParaRPr lang="en-GB" sz="1800" b="1" dirty="0">
              <a:latin typeface="Montserrat"/>
            </a:endParaRPr>
          </a:p>
          <a:p>
            <a:pPr>
              <a:spcBef>
                <a:spcPts val="600"/>
              </a:spcBef>
              <a:spcAft>
                <a:spcPts val="600"/>
              </a:spcAft>
            </a:pPr>
            <a:r>
              <a:rPr lang="en-GB" sz="1800" b="1" dirty="0">
                <a:latin typeface="Montserrat"/>
              </a:rPr>
              <a:t>Summary</a:t>
            </a:r>
          </a:p>
          <a:p>
            <a:pPr marL="179705" lvl="1" indent="-179705">
              <a:spcBef>
                <a:spcPts val="600"/>
              </a:spcBef>
              <a:spcAft>
                <a:spcPts val="600"/>
              </a:spcAft>
            </a:pPr>
            <a:r>
              <a:rPr lang="en-GB" sz="1800" dirty="0">
                <a:latin typeface="Montserrat"/>
              </a:rPr>
              <a:t>Python built-in functions</a:t>
            </a:r>
          </a:p>
          <a:p>
            <a:pPr marL="179705" lvl="1" indent="-179705">
              <a:spcBef>
                <a:spcPts val="600"/>
              </a:spcBef>
              <a:spcAft>
                <a:spcPts val="600"/>
              </a:spcAft>
            </a:pPr>
            <a:endParaRPr lang="en-GB" sz="1800" dirty="0">
              <a:latin typeface="Montserrat"/>
            </a:endParaRPr>
          </a:p>
          <a:p>
            <a:pPr>
              <a:spcBef>
                <a:spcPts val="600"/>
              </a:spcBef>
              <a:spcAft>
                <a:spcPts val="600"/>
              </a:spcAft>
            </a:pPr>
            <a:endParaRPr lang="en-GB" sz="1800" dirty="0"/>
          </a:p>
        </p:txBody>
      </p:sp>
      <p:sp>
        <p:nvSpPr>
          <p:cNvPr id="4099" name="Rectangle 3"/>
          <p:cNvSpPr>
            <a:spLocks noGrp="1" noChangeArrowheads="1"/>
          </p:cNvSpPr>
          <p:nvPr>
            <p:ph type="body" sz="quarter" idx="10"/>
          </p:nvPr>
        </p:nvSpPr>
        <p:spPr/>
        <p:txBody>
          <a:bodyPr/>
          <a:lstStyle/>
          <a:p>
            <a:pPr>
              <a:spcBef>
                <a:spcPct val="50000"/>
              </a:spcBef>
              <a:tabLst>
                <a:tab pos="1884363" algn="l"/>
              </a:tabLst>
            </a:pPr>
            <a:r>
              <a:rPr lang="en-GB" altLang="en-US" sz="2800" dirty="0"/>
              <a:t>Introduction to Python 3</a:t>
            </a:r>
            <a:endParaRPr lang="en-GB" sz="2800" dirty="0"/>
          </a:p>
        </p:txBody>
      </p:sp>
      <p:pic>
        <p:nvPicPr>
          <p:cNvPr id="3" name="Picture 3" descr="Shape&#10;&#10;Description automatically generated">
            <a:extLst>
              <a:ext uri="{FF2B5EF4-FFF2-40B4-BE49-F238E27FC236}">
                <a16:creationId xmlns:a16="http://schemas.microsoft.com/office/drawing/2014/main" id="{F5BAA654-3A1C-46BD-CDB3-EAD889EF9E8C}"/>
              </a:ext>
            </a:extLst>
          </p:cNvPr>
          <p:cNvPicPr>
            <a:picLocks noChangeAspect="1"/>
          </p:cNvPicPr>
          <p:nvPr/>
        </p:nvPicPr>
        <p:blipFill>
          <a:blip r:embed="rId3"/>
          <a:stretch>
            <a:fillRect/>
          </a:stretch>
        </p:blipFill>
        <p:spPr>
          <a:xfrm>
            <a:off x="10218091" y="4983850"/>
            <a:ext cx="1687095" cy="1514803"/>
          </a:xfrm>
          <a:prstGeom prst="rect">
            <a:avLst/>
          </a:prstGeom>
        </p:spPr>
      </p:pic>
      <p:sp>
        <p:nvSpPr>
          <p:cNvPr id="4" name="Slide Number Placeholder 3">
            <a:extLst>
              <a:ext uri="{FF2B5EF4-FFF2-40B4-BE49-F238E27FC236}">
                <a16:creationId xmlns:a16="http://schemas.microsoft.com/office/drawing/2014/main" id="{5D0EC302-4F47-3CF1-901F-5CF85C413B2B}"/>
              </a:ext>
            </a:extLst>
          </p:cNvPr>
          <p:cNvSpPr>
            <a:spLocks noGrp="1"/>
          </p:cNvSpPr>
          <p:nvPr>
            <p:ph type="sldNum" sz="quarter" idx="4"/>
          </p:nvPr>
        </p:nvSpPr>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253048481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C3555C-8181-E22F-B70D-BD37BB4A5C63}"/>
              </a:ext>
            </a:extLst>
          </p:cNvPr>
          <p:cNvSpPr>
            <a:spLocks noGrp="1"/>
          </p:cNvSpPr>
          <p:nvPr>
            <p:ph type="body" sz="quarter" idx="10"/>
          </p:nvPr>
        </p:nvSpPr>
        <p:spPr/>
        <p:txBody>
          <a:bodyPr/>
          <a:lstStyle/>
          <a:p>
            <a:r>
              <a:rPr lang="en-GB" dirty="0"/>
              <a:t>Python</a:t>
            </a:r>
            <a:endParaRPr lang="en-US" dirty="0"/>
          </a:p>
          <a:p>
            <a:r>
              <a:rPr lang="en-GB" dirty="0"/>
              <a:t>built-in</a:t>
            </a:r>
            <a:endParaRPr lang="en-US" dirty="0"/>
          </a:p>
          <a:p>
            <a:r>
              <a:rPr lang="en-GB" dirty="0"/>
              <a:t>Functions</a:t>
            </a:r>
          </a:p>
          <a:p>
            <a:r>
              <a:rPr lang="en-GB" dirty="0"/>
              <a:t> (1)</a:t>
            </a:r>
          </a:p>
          <a:p>
            <a:endParaRPr lang="en-GB" dirty="0"/>
          </a:p>
        </p:txBody>
      </p:sp>
      <p:sp>
        <p:nvSpPr>
          <p:cNvPr id="19459" name="Text Box 27"/>
          <p:cNvSpPr txBox="1">
            <a:spLocks noChangeArrowheads="1"/>
          </p:cNvSpPr>
          <p:nvPr/>
        </p:nvSpPr>
        <p:spPr bwMode="auto">
          <a:xfrm>
            <a:off x="4718378" y="598708"/>
            <a:ext cx="3597460" cy="565693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600" b="1" dirty="0"/>
              <a:t>abs</a:t>
            </a:r>
            <a:r>
              <a:rPr lang="en-GB" sz="1600" dirty="0"/>
              <a:t>(</a:t>
            </a:r>
            <a:r>
              <a:rPr lang="en-GB" sz="1600" i="1" dirty="0"/>
              <a:t>x</a:t>
            </a:r>
            <a:r>
              <a:rPr lang="en-GB" sz="1600" dirty="0"/>
              <a:t>) </a:t>
            </a:r>
          </a:p>
          <a:p>
            <a:pPr>
              <a:spcBef>
                <a:spcPct val="20000"/>
              </a:spcBef>
            </a:pPr>
            <a:r>
              <a:rPr lang="en-GB" sz="1600" b="1" dirty="0"/>
              <a:t>all</a:t>
            </a:r>
            <a:r>
              <a:rPr lang="en-GB" sz="1600" dirty="0"/>
              <a:t>(</a:t>
            </a:r>
            <a:r>
              <a:rPr lang="en-GB" sz="1600" i="1" dirty="0" err="1"/>
              <a:t>iterable</a:t>
            </a:r>
            <a:r>
              <a:rPr lang="en-GB" sz="1600" dirty="0"/>
              <a:t>) </a:t>
            </a:r>
          </a:p>
          <a:p>
            <a:pPr>
              <a:spcBef>
                <a:spcPct val="20000"/>
              </a:spcBef>
            </a:pPr>
            <a:r>
              <a:rPr lang="en-GB" sz="1600" b="1" dirty="0" err="1"/>
              <a:t>aiter</a:t>
            </a:r>
            <a:r>
              <a:rPr lang="en-GB" sz="1600" dirty="0"/>
              <a:t>(</a:t>
            </a:r>
            <a:r>
              <a:rPr lang="en-GB" sz="1600" dirty="0" err="1"/>
              <a:t>iterable</a:t>
            </a:r>
            <a:r>
              <a:rPr lang="en-GB" sz="1600" dirty="0"/>
              <a:t>)</a:t>
            </a:r>
            <a:endParaRPr lang="en-GB" sz="1600" b="1" dirty="0"/>
          </a:p>
          <a:p>
            <a:pPr>
              <a:spcBef>
                <a:spcPct val="20000"/>
              </a:spcBef>
            </a:pPr>
            <a:r>
              <a:rPr lang="en-GB" sz="1600" b="1" dirty="0"/>
              <a:t>any</a:t>
            </a:r>
            <a:r>
              <a:rPr lang="en-GB" sz="1600" dirty="0"/>
              <a:t>(</a:t>
            </a:r>
            <a:r>
              <a:rPr lang="en-GB" sz="1600" i="1" dirty="0" err="1"/>
              <a:t>iterable</a:t>
            </a:r>
            <a:r>
              <a:rPr lang="en-GB" sz="1600" dirty="0"/>
              <a:t>) </a:t>
            </a:r>
          </a:p>
          <a:p>
            <a:pPr>
              <a:spcBef>
                <a:spcPct val="20000"/>
              </a:spcBef>
            </a:pPr>
            <a:r>
              <a:rPr lang="en-GB" sz="1600" b="1" dirty="0" err="1"/>
              <a:t>anext</a:t>
            </a:r>
            <a:r>
              <a:rPr lang="en-GB" sz="1600" dirty="0"/>
              <a:t>(</a:t>
            </a:r>
            <a:r>
              <a:rPr lang="en-GB" sz="1600" dirty="0" err="1"/>
              <a:t>iterable</a:t>
            </a:r>
            <a:r>
              <a:rPr lang="en-GB" sz="1600" dirty="0"/>
              <a:t>)</a:t>
            </a:r>
            <a:endParaRPr lang="en-GB" sz="1600" b="1" dirty="0"/>
          </a:p>
          <a:p>
            <a:pPr>
              <a:spcBef>
                <a:spcPct val="20000"/>
              </a:spcBef>
            </a:pPr>
            <a:r>
              <a:rPr lang="en-GB" sz="1600" b="1" dirty="0"/>
              <a:t>ascii</a:t>
            </a:r>
            <a:r>
              <a:rPr lang="en-GB" sz="1600" dirty="0"/>
              <a:t>(</a:t>
            </a:r>
            <a:r>
              <a:rPr lang="en-GB" sz="1600" i="1" dirty="0"/>
              <a:t>object</a:t>
            </a:r>
            <a:r>
              <a:rPr lang="en-GB" sz="1600" dirty="0"/>
              <a:t>) </a:t>
            </a:r>
          </a:p>
          <a:p>
            <a:pPr>
              <a:spcBef>
                <a:spcPct val="20000"/>
              </a:spcBef>
            </a:pPr>
            <a:r>
              <a:rPr lang="en-GB" sz="1600" b="1" dirty="0"/>
              <a:t>bin</a:t>
            </a:r>
            <a:r>
              <a:rPr lang="en-GB" sz="1600" dirty="0"/>
              <a:t>(</a:t>
            </a:r>
            <a:r>
              <a:rPr lang="en-GB" sz="1600" i="1" dirty="0"/>
              <a:t>x</a:t>
            </a:r>
            <a:r>
              <a:rPr lang="en-GB" sz="1600" dirty="0"/>
              <a:t>) </a:t>
            </a:r>
          </a:p>
          <a:p>
            <a:pPr>
              <a:spcBef>
                <a:spcPct val="20000"/>
              </a:spcBef>
            </a:pPr>
            <a:r>
              <a:rPr lang="en-GB" sz="1600" b="1" dirty="0"/>
              <a:t>bool</a:t>
            </a:r>
            <a:r>
              <a:rPr lang="en-GB" sz="1600" dirty="0"/>
              <a:t>([</a:t>
            </a:r>
            <a:r>
              <a:rPr lang="en-GB" sz="1600" i="1" dirty="0"/>
              <a:t>x</a:t>
            </a:r>
            <a:r>
              <a:rPr lang="en-GB" sz="1600" dirty="0"/>
              <a:t>]) </a:t>
            </a:r>
          </a:p>
          <a:p>
            <a:pPr>
              <a:spcBef>
                <a:spcPct val="20000"/>
              </a:spcBef>
            </a:pPr>
            <a:r>
              <a:rPr lang="en-GB" sz="1600" b="1" dirty="0"/>
              <a:t>breakpoint</a:t>
            </a:r>
            <a:r>
              <a:rPr lang="en-GB" sz="1600" dirty="0"/>
              <a:t>(function)</a:t>
            </a:r>
            <a:endParaRPr lang="en-GB" sz="1600" b="1" dirty="0"/>
          </a:p>
          <a:p>
            <a:pPr>
              <a:spcBef>
                <a:spcPct val="20000"/>
              </a:spcBef>
            </a:pPr>
            <a:r>
              <a:rPr lang="en-GB" sz="1600" b="1" dirty="0" err="1"/>
              <a:t>bytearray</a:t>
            </a:r>
            <a:r>
              <a:rPr lang="en-GB" sz="1600" dirty="0"/>
              <a:t>([</a:t>
            </a:r>
            <a:r>
              <a:rPr lang="en-GB" sz="1600" i="1" dirty="0" err="1"/>
              <a:t>arg</a:t>
            </a:r>
            <a:r>
              <a:rPr lang="en-GB" sz="1600" dirty="0"/>
              <a:t>[, </a:t>
            </a:r>
            <a:r>
              <a:rPr lang="en-GB" sz="1600" i="1" dirty="0"/>
              <a:t>encoding</a:t>
            </a:r>
            <a:r>
              <a:rPr lang="en-GB" sz="1600" dirty="0"/>
              <a:t>[, </a:t>
            </a:r>
            <a:r>
              <a:rPr lang="en-GB" sz="1600" i="1" dirty="0"/>
              <a:t>errors</a:t>
            </a:r>
            <a:r>
              <a:rPr lang="en-GB" sz="1600" dirty="0"/>
              <a:t>]]]) </a:t>
            </a:r>
          </a:p>
          <a:p>
            <a:pPr>
              <a:spcBef>
                <a:spcPct val="20000"/>
              </a:spcBef>
            </a:pPr>
            <a:r>
              <a:rPr lang="en-GB" sz="1600" b="1" dirty="0"/>
              <a:t>bytes</a:t>
            </a:r>
            <a:r>
              <a:rPr lang="en-GB" sz="1600" dirty="0"/>
              <a:t>([</a:t>
            </a:r>
            <a:r>
              <a:rPr lang="en-GB" sz="1600" i="1" dirty="0" err="1"/>
              <a:t>arg</a:t>
            </a:r>
            <a:r>
              <a:rPr lang="en-GB" sz="1600" dirty="0"/>
              <a:t>[, </a:t>
            </a:r>
            <a:r>
              <a:rPr lang="en-GB" sz="1600" i="1" dirty="0"/>
              <a:t>encoding</a:t>
            </a:r>
            <a:r>
              <a:rPr lang="en-GB" sz="1600" dirty="0"/>
              <a:t>[, </a:t>
            </a:r>
            <a:r>
              <a:rPr lang="en-GB" sz="1600" i="1" dirty="0"/>
              <a:t>errors</a:t>
            </a:r>
            <a:r>
              <a:rPr lang="en-GB" sz="1600" dirty="0"/>
              <a:t>]]]) </a:t>
            </a:r>
          </a:p>
          <a:p>
            <a:pPr>
              <a:spcBef>
                <a:spcPct val="20000"/>
              </a:spcBef>
            </a:pPr>
            <a:r>
              <a:rPr lang="en-GB" sz="1600" b="1" dirty="0"/>
              <a:t>callable</a:t>
            </a:r>
            <a:r>
              <a:rPr lang="en-GB" sz="1600" dirty="0"/>
              <a:t>(</a:t>
            </a:r>
            <a:r>
              <a:rPr lang="en-GB" sz="1600" i="1" dirty="0"/>
              <a:t>object</a:t>
            </a:r>
            <a:r>
              <a:rPr lang="en-GB" sz="1600" dirty="0"/>
              <a:t>)</a:t>
            </a:r>
          </a:p>
          <a:p>
            <a:pPr>
              <a:spcBef>
                <a:spcPct val="20000"/>
              </a:spcBef>
            </a:pPr>
            <a:r>
              <a:rPr lang="en-GB" sz="1600" b="1" dirty="0"/>
              <a:t>chr</a:t>
            </a:r>
            <a:r>
              <a:rPr lang="en-GB" sz="1600" dirty="0"/>
              <a:t>(</a:t>
            </a:r>
            <a:r>
              <a:rPr lang="en-GB" sz="1600" i="1" dirty="0" err="1"/>
              <a:t>i</a:t>
            </a:r>
            <a:r>
              <a:rPr lang="en-GB" sz="1600" dirty="0"/>
              <a:t>) </a:t>
            </a:r>
          </a:p>
          <a:p>
            <a:pPr>
              <a:spcBef>
                <a:spcPct val="20000"/>
              </a:spcBef>
            </a:pPr>
            <a:r>
              <a:rPr lang="en-GB" sz="1600" b="1" dirty="0" err="1"/>
              <a:t>classmethod</a:t>
            </a:r>
            <a:r>
              <a:rPr lang="en-GB" sz="1600" dirty="0"/>
              <a:t>(</a:t>
            </a:r>
            <a:r>
              <a:rPr lang="en-GB" sz="1600" i="1" dirty="0"/>
              <a:t>function</a:t>
            </a:r>
            <a:r>
              <a:rPr lang="en-GB" sz="1600" dirty="0"/>
              <a:t>) </a:t>
            </a:r>
          </a:p>
          <a:p>
            <a:pPr>
              <a:spcBef>
                <a:spcPct val="20000"/>
              </a:spcBef>
            </a:pPr>
            <a:r>
              <a:rPr lang="en-GB" sz="1600" b="1" dirty="0"/>
              <a:t>compile</a:t>
            </a:r>
            <a:r>
              <a:rPr lang="en-GB" sz="1600" dirty="0"/>
              <a:t>(</a:t>
            </a:r>
            <a:r>
              <a:rPr lang="en-GB" sz="1600" i="1" dirty="0"/>
              <a:t>source</a:t>
            </a:r>
            <a:r>
              <a:rPr lang="en-GB" sz="1600" dirty="0"/>
              <a:t>, </a:t>
            </a:r>
            <a:r>
              <a:rPr lang="en-GB" sz="1600" i="1" dirty="0"/>
              <a:t>filename</a:t>
            </a:r>
            <a:r>
              <a:rPr lang="en-GB" sz="1600" dirty="0"/>
              <a:t>, </a:t>
            </a:r>
          </a:p>
          <a:p>
            <a:pPr>
              <a:spcBef>
                <a:spcPct val="20000"/>
              </a:spcBef>
            </a:pPr>
            <a:r>
              <a:rPr lang="en-GB" sz="1600" dirty="0"/>
              <a:t>              </a:t>
            </a:r>
            <a:r>
              <a:rPr lang="en-GB" sz="1600" i="1" dirty="0"/>
              <a:t>mode</a:t>
            </a:r>
            <a:r>
              <a:rPr lang="en-GB" sz="1600" dirty="0"/>
              <a:t>[, </a:t>
            </a:r>
            <a:r>
              <a:rPr lang="en-GB" sz="1600" i="1" dirty="0"/>
              <a:t>flags</a:t>
            </a:r>
            <a:r>
              <a:rPr lang="en-GB" sz="1600" dirty="0"/>
              <a:t>[, </a:t>
            </a:r>
            <a:r>
              <a:rPr lang="en-GB" sz="1600" i="1" dirty="0" err="1"/>
              <a:t>dont_inherit</a:t>
            </a:r>
            <a:r>
              <a:rPr lang="en-GB" sz="1600" dirty="0"/>
              <a:t>]]) </a:t>
            </a:r>
          </a:p>
          <a:p>
            <a:pPr>
              <a:spcBef>
                <a:spcPct val="20000"/>
              </a:spcBef>
            </a:pPr>
            <a:r>
              <a:rPr lang="en-GB" sz="1600" b="1" dirty="0"/>
              <a:t>complex</a:t>
            </a:r>
            <a:r>
              <a:rPr lang="en-GB" sz="1600" dirty="0"/>
              <a:t>([</a:t>
            </a:r>
            <a:r>
              <a:rPr lang="en-GB" sz="1600" i="1" dirty="0"/>
              <a:t>real</a:t>
            </a:r>
            <a:r>
              <a:rPr lang="en-GB" sz="1600" dirty="0"/>
              <a:t>[, </a:t>
            </a:r>
            <a:r>
              <a:rPr lang="en-GB" sz="1600" i="1" dirty="0" err="1"/>
              <a:t>imag</a:t>
            </a:r>
            <a:r>
              <a:rPr lang="en-GB" sz="1600" dirty="0"/>
              <a:t>]]) </a:t>
            </a:r>
          </a:p>
          <a:p>
            <a:pPr>
              <a:spcBef>
                <a:spcPct val="20000"/>
              </a:spcBef>
            </a:pPr>
            <a:r>
              <a:rPr lang="en-GB" sz="1600" b="1" dirty="0" err="1"/>
              <a:t>delattr</a:t>
            </a:r>
            <a:r>
              <a:rPr lang="en-GB" sz="1600" dirty="0"/>
              <a:t>(</a:t>
            </a:r>
            <a:r>
              <a:rPr lang="en-GB" sz="1600" i="1" dirty="0"/>
              <a:t>object</a:t>
            </a:r>
            <a:r>
              <a:rPr lang="en-GB" sz="1600" dirty="0"/>
              <a:t>, </a:t>
            </a:r>
            <a:r>
              <a:rPr lang="en-GB" sz="1600" i="1" dirty="0"/>
              <a:t>name</a:t>
            </a:r>
            <a:r>
              <a:rPr lang="en-GB" sz="1600" dirty="0"/>
              <a:t>) </a:t>
            </a:r>
          </a:p>
          <a:p>
            <a:pPr>
              <a:spcBef>
                <a:spcPct val="20000"/>
              </a:spcBef>
            </a:pPr>
            <a:r>
              <a:rPr lang="en-GB" sz="1600" b="1" dirty="0" err="1"/>
              <a:t>dict</a:t>
            </a:r>
            <a:r>
              <a:rPr lang="en-GB" sz="1600" dirty="0"/>
              <a:t>([</a:t>
            </a:r>
            <a:r>
              <a:rPr lang="en-GB" sz="1600" i="1" dirty="0" err="1"/>
              <a:t>arg</a:t>
            </a:r>
            <a:r>
              <a:rPr lang="en-GB" sz="1600" dirty="0"/>
              <a:t>]) </a:t>
            </a:r>
          </a:p>
        </p:txBody>
      </p:sp>
      <p:sp>
        <p:nvSpPr>
          <p:cNvPr id="19460" name="Text Box 28"/>
          <p:cNvSpPr txBox="1">
            <a:spLocks noChangeArrowheads="1"/>
          </p:cNvSpPr>
          <p:nvPr/>
        </p:nvSpPr>
        <p:spPr bwMode="auto">
          <a:xfrm>
            <a:off x="8445150" y="600533"/>
            <a:ext cx="3582987" cy="565693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600" b="1" dirty="0" err="1"/>
              <a:t>dir</a:t>
            </a:r>
            <a:r>
              <a:rPr lang="en-GB" sz="1600" dirty="0"/>
              <a:t>([</a:t>
            </a:r>
            <a:r>
              <a:rPr lang="en-GB" sz="1600" i="1" dirty="0"/>
              <a:t>object</a:t>
            </a:r>
            <a:r>
              <a:rPr lang="en-GB" sz="1600" dirty="0"/>
              <a:t>]) </a:t>
            </a:r>
            <a:endParaRPr lang="en-GB" sz="1600" b="1" dirty="0"/>
          </a:p>
          <a:p>
            <a:pPr>
              <a:spcBef>
                <a:spcPct val="20000"/>
              </a:spcBef>
            </a:pPr>
            <a:r>
              <a:rPr lang="en-GB" sz="1600" b="1" dirty="0" err="1"/>
              <a:t>divmod</a:t>
            </a:r>
            <a:r>
              <a:rPr lang="en-GB" sz="1600" dirty="0"/>
              <a:t>(</a:t>
            </a:r>
            <a:r>
              <a:rPr lang="en-GB" sz="1600" i="1" dirty="0"/>
              <a:t>a</a:t>
            </a:r>
            <a:r>
              <a:rPr lang="en-GB" sz="1600" dirty="0"/>
              <a:t>, </a:t>
            </a:r>
            <a:r>
              <a:rPr lang="en-GB" sz="1600" i="1" dirty="0"/>
              <a:t>b</a:t>
            </a:r>
            <a:r>
              <a:rPr lang="en-GB" sz="1600" dirty="0"/>
              <a:t>) </a:t>
            </a:r>
            <a:endParaRPr lang="en-GB" sz="1600" b="1" dirty="0"/>
          </a:p>
          <a:p>
            <a:pPr>
              <a:spcBef>
                <a:spcPct val="20000"/>
              </a:spcBef>
            </a:pPr>
            <a:r>
              <a:rPr lang="en-GB" sz="1600" b="1" dirty="0"/>
              <a:t>enumerate</a:t>
            </a:r>
            <a:r>
              <a:rPr lang="en-GB" sz="1600" dirty="0"/>
              <a:t>(</a:t>
            </a:r>
            <a:r>
              <a:rPr lang="en-GB" sz="1600" i="1" dirty="0" err="1"/>
              <a:t>iterable</a:t>
            </a:r>
            <a:r>
              <a:rPr lang="en-GB" sz="1600" dirty="0"/>
              <a:t>[, </a:t>
            </a:r>
            <a:r>
              <a:rPr lang="en-GB" sz="1600" i="1" dirty="0"/>
              <a:t>start=0</a:t>
            </a:r>
            <a:r>
              <a:rPr lang="en-GB" sz="1600" dirty="0"/>
              <a:t>]) </a:t>
            </a:r>
            <a:endParaRPr lang="en-GB" sz="1600" b="1" dirty="0"/>
          </a:p>
          <a:p>
            <a:pPr>
              <a:spcBef>
                <a:spcPct val="20000"/>
              </a:spcBef>
            </a:pPr>
            <a:r>
              <a:rPr lang="en-GB" sz="1600" b="1" dirty="0"/>
              <a:t>eval</a:t>
            </a:r>
            <a:r>
              <a:rPr lang="en-GB" sz="1600" dirty="0"/>
              <a:t>(</a:t>
            </a:r>
            <a:r>
              <a:rPr lang="en-GB" sz="1600" i="1" dirty="0"/>
              <a:t>expression</a:t>
            </a:r>
            <a:r>
              <a:rPr lang="en-GB" sz="1600" dirty="0"/>
              <a:t>[, </a:t>
            </a:r>
            <a:r>
              <a:rPr lang="en-GB" sz="1600" i="1" dirty="0" err="1"/>
              <a:t>globals</a:t>
            </a:r>
            <a:r>
              <a:rPr lang="en-GB" sz="1600" dirty="0"/>
              <a:t>[, </a:t>
            </a:r>
            <a:r>
              <a:rPr lang="en-GB" sz="1600" i="1" dirty="0"/>
              <a:t>locals</a:t>
            </a:r>
            <a:r>
              <a:rPr lang="en-GB" sz="1600" dirty="0"/>
              <a:t>]]) </a:t>
            </a:r>
          </a:p>
          <a:p>
            <a:pPr>
              <a:spcBef>
                <a:spcPct val="20000"/>
              </a:spcBef>
            </a:pPr>
            <a:r>
              <a:rPr lang="en-GB" sz="1600" b="1" dirty="0"/>
              <a:t>exec</a:t>
            </a:r>
            <a:r>
              <a:rPr lang="en-GB" sz="1600" dirty="0"/>
              <a:t>(</a:t>
            </a:r>
            <a:r>
              <a:rPr lang="en-GB" sz="1600" i="1" dirty="0"/>
              <a:t>object</a:t>
            </a:r>
            <a:r>
              <a:rPr lang="en-GB" sz="1600" dirty="0"/>
              <a:t>[, </a:t>
            </a:r>
            <a:r>
              <a:rPr lang="en-GB" sz="1600" i="1" dirty="0" err="1"/>
              <a:t>globals</a:t>
            </a:r>
            <a:r>
              <a:rPr lang="en-GB" sz="1600" dirty="0"/>
              <a:t>[, </a:t>
            </a:r>
            <a:r>
              <a:rPr lang="en-GB" sz="1600" i="1" dirty="0"/>
              <a:t>locals</a:t>
            </a:r>
            <a:r>
              <a:rPr lang="en-GB" sz="1600" dirty="0"/>
              <a:t>]]) </a:t>
            </a:r>
          </a:p>
          <a:p>
            <a:pPr>
              <a:spcBef>
                <a:spcPct val="20000"/>
              </a:spcBef>
            </a:pPr>
            <a:r>
              <a:rPr lang="en-GB" sz="1600" b="1" dirty="0"/>
              <a:t>filter</a:t>
            </a:r>
            <a:r>
              <a:rPr lang="en-GB" sz="1600" dirty="0"/>
              <a:t>(</a:t>
            </a:r>
            <a:r>
              <a:rPr lang="en-GB" sz="1600" i="1" dirty="0"/>
              <a:t>function</a:t>
            </a:r>
            <a:r>
              <a:rPr lang="en-GB" sz="1600" dirty="0"/>
              <a:t>, </a:t>
            </a:r>
            <a:r>
              <a:rPr lang="en-GB" sz="1600" i="1" dirty="0" err="1"/>
              <a:t>iterable</a:t>
            </a:r>
            <a:r>
              <a:rPr lang="en-GB" sz="1600" dirty="0"/>
              <a:t>) </a:t>
            </a:r>
          </a:p>
          <a:p>
            <a:pPr>
              <a:spcBef>
                <a:spcPct val="20000"/>
              </a:spcBef>
            </a:pPr>
            <a:r>
              <a:rPr lang="en-GB" sz="1600" b="1" dirty="0"/>
              <a:t>float</a:t>
            </a:r>
            <a:r>
              <a:rPr lang="en-GB" sz="1600" dirty="0"/>
              <a:t>([</a:t>
            </a:r>
            <a:r>
              <a:rPr lang="en-GB" sz="1600" i="1" dirty="0"/>
              <a:t>x</a:t>
            </a:r>
            <a:r>
              <a:rPr lang="en-GB" sz="1600" dirty="0"/>
              <a:t>]) </a:t>
            </a:r>
          </a:p>
          <a:p>
            <a:pPr>
              <a:spcBef>
                <a:spcPct val="20000"/>
              </a:spcBef>
            </a:pPr>
            <a:r>
              <a:rPr lang="en-GB" sz="1600" b="1" dirty="0"/>
              <a:t>format</a:t>
            </a:r>
            <a:r>
              <a:rPr lang="en-GB" sz="1600" dirty="0"/>
              <a:t>(</a:t>
            </a:r>
            <a:r>
              <a:rPr lang="en-GB" sz="1600" i="1" dirty="0"/>
              <a:t>value</a:t>
            </a:r>
            <a:r>
              <a:rPr lang="en-GB" sz="1600" dirty="0"/>
              <a:t>[, </a:t>
            </a:r>
            <a:r>
              <a:rPr lang="en-GB" sz="1600" i="1" dirty="0" err="1"/>
              <a:t>format_spec</a:t>
            </a:r>
            <a:r>
              <a:rPr lang="en-GB" sz="1600" dirty="0"/>
              <a:t>]) </a:t>
            </a:r>
          </a:p>
          <a:p>
            <a:pPr>
              <a:spcBef>
                <a:spcPct val="20000"/>
              </a:spcBef>
            </a:pPr>
            <a:r>
              <a:rPr lang="en-GB" sz="1600" b="1" dirty="0" err="1"/>
              <a:t>frozenset</a:t>
            </a:r>
            <a:r>
              <a:rPr lang="en-GB" sz="1600" dirty="0"/>
              <a:t>([</a:t>
            </a:r>
            <a:r>
              <a:rPr lang="en-GB" sz="1600" i="1" dirty="0" err="1"/>
              <a:t>iterable</a:t>
            </a:r>
            <a:r>
              <a:rPr lang="en-GB" sz="1600" dirty="0"/>
              <a:t>]) </a:t>
            </a:r>
          </a:p>
          <a:p>
            <a:pPr>
              <a:spcBef>
                <a:spcPct val="20000"/>
              </a:spcBef>
            </a:pPr>
            <a:r>
              <a:rPr lang="en-GB" sz="1600" b="1" dirty="0" err="1"/>
              <a:t>getattr</a:t>
            </a:r>
            <a:r>
              <a:rPr lang="en-GB" sz="1600" dirty="0"/>
              <a:t>(</a:t>
            </a:r>
            <a:r>
              <a:rPr lang="en-GB" sz="1600" i="1" dirty="0"/>
              <a:t>object</a:t>
            </a:r>
            <a:r>
              <a:rPr lang="en-GB" sz="1600" dirty="0"/>
              <a:t>, </a:t>
            </a:r>
            <a:r>
              <a:rPr lang="en-GB" sz="1600" i="1" dirty="0"/>
              <a:t>name</a:t>
            </a:r>
            <a:r>
              <a:rPr lang="en-GB" sz="1600" dirty="0"/>
              <a:t>[, </a:t>
            </a:r>
            <a:r>
              <a:rPr lang="en-GB" sz="1600" i="1" dirty="0"/>
              <a:t>default</a:t>
            </a:r>
            <a:r>
              <a:rPr lang="en-GB" sz="1600" dirty="0"/>
              <a:t>]) </a:t>
            </a:r>
          </a:p>
          <a:p>
            <a:pPr>
              <a:spcBef>
                <a:spcPct val="20000"/>
              </a:spcBef>
            </a:pPr>
            <a:r>
              <a:rPr lang="en-GB" sz="1600" b="1" dirty="0" err="1"/>
              <a:t>globals</a:t>
            </a:r>
            <a:r>
              <a:rPr lang="en-GB" sz="1600" dirty="0"/>
              <a:t>() </a:t>
            </a:r>
          </a:p>
          <a:p>
            <a:pPr>
              <a:spcBef>
                <a:spcPct val="20000"/>
              </a:spcBef>
            </a:pPr>
            <a:r>
              <a:rPr lang="en-GB" sz="1600" b="1" dirty="0" err="1"/>
              <a:t>hasattr</a:t>
            </a:r>
            <a:r>
              <a:rPr lang="en-GB" sz="1600" dirty="0"/>
              <a:t>(</a:t>
            </a:r>
            <a:r>
              <a:rPr lang="en-GB" sz="1600" i="1" dirty="0"/>
              <a:t>object</a:t>
            </a:r>
            <a:r>
              <a:rPr lang="en-GB" sz="1600" dirty="0"/>
              <a:t>, </a:t>
            </a:r>
            <a:r>
              <a:rPr lang="en-GB" sz="1600" i="1" dirty="0"/>
              <a:t>name</a:t>
            </a:r>
            <a:r>
              <a:rPr lang="en-GB" sz="1600" dirty="0"/>
              <a:t>) </a:t>
            </a:r>
          </a:p>
          <a:p>
            <a:pPr>
              <a:spcBef>
                <a:spcPct val="20000"/>
              </a:spcBef>
            </a:pPr>
            <a:r>
              <a:rPr lang="en-GB" sz="1600" b="1" dirty="0"/>
              <a:t>hash</a:t>
            </a:r>
            <a:r>
              <a:rPr lang="en-GB" sz="1600" dirty="0"/>
              <a:t>(</a:t>
            </a:r>
            <a:r>
              <a:rPr lang="en-GB" sz="1600" i="1" dirty="0"/>
              <a:t>object</a:t>
            </a:r>
            <a:r>
              <a:rPr lang="en-GB" sz="1600" dirty="0"/>
              <a:t>) </a:t>
            </a:r>
          </a:p>
          <a:p>
            <a:pPr>
              <a:spcBef>
                <a:spcPct val="20000"/>
              </a:spcBef>
            </a:pPr>
            <a:r>
              <a:rPr lang="en-GB" sz="1600" b="1" dirty="0"/>
              <a:t>help</a:t>
            </a:r>
            <a:r>
              <a:rPr lang="en-GB" sz="1600" dirty="0"/>
              <a:t>([</a:t>
            </a:r>
            <a:r>
              <a:rPr lang="en-GB" sz="1600" i="1" dirty="0"/>
              <a:t>object</a:t>
            </a:r>
            <a:r>
              <a:rPr lang="en-GB" sz="1600" dirty="0"/>
              <a:t>]) </a:t>
            </a:r>
          </a:p>
          <a:p>
            <a:pPr>
              <a:spcBef>
                <a:spcPct val="20000"/>
              </a:spcBef>
            </a:pPr>
            <a:r>
              <a:rPr lang="en-GB" sz="1600" b="1" dirty="0"/>
              <a:t>hex</a:t>
            </a:r>
            <a:r>
              <a:rPr lang="en-GB" sz="1600" dirty="0"/>
              <a:t>(</a:t>
            </a:r>
            <a:r>
              <a:rPr lang="en-GB" sz="1600" i="1" dirty="0"/>
              <a:t>x</a:t>
            </a:r>
            <a:r>
              <a:rPr lang="en-GB" sz="1600" dirty="0"/>
              <a:t>) </a:t>
            </a:r>
          </a:p>
          <a:p>
            <a:pPr>
              <a:spcBef>
                <a:spcPct val="20000"/>
              </a:spcBef>
            </a:pPr>
            <a:r>
              <a:rPr lang="en-GB" sz="1600" b="1" dirty="0"/>
              <a:t>id</a:t>
            </a:r>
            <a:r>
              <a:rPr lang="en-GB" sz="1600" dirty="0"/>
              <a:t>(</a:t>
            </a:r>
            <a:r>
              <a:rPr lang="en-GB" sz="1600" i="1" dirty="0"/>
              <a:t>object</a:t>
            </a:r>
            <a:r>
              <a:rPr lang="en-GB" sz="1600" dirty="0"/>
              <a:t>) </a:t>
            </a:r>
          </a:p>
          <a:p>
            <a:pPr>
              <a:spcBef>
                <a:spcPct val="20000"/>
              </a:spcBef>
            </a:pPr>
            <a:r>
              <a:rPr lang="en-GB" sz="1600" b="1" dirty="0"/>
              <a:t>input</a:t>
            </a:r>
            <a:r>
              <a:rPr lang="en-GB" sz="1600" dirty="0"/>
              <a:t>([</a:t>
            </a:r>
            <a:r>
              <a:rPr lang="en-GB" sz="1600" i="1" dirty="0"/>
              <a:t>prompt</a:t>
            </a:r>
            <a:r>
              <a:rPr lang="en-GB" sz="1600" dirty="0"/>
              <a:t>]) </a:t>
            </a:r>
          </a:p>
          <a:p>
            <a:pPr>
              <a:spcBef>
                <a:spcPct val="20000"/>
              </a:spcBef>
            </a:pPr>
            <a:r>
              <a:rPr lang="en-GB" sz="1600" b="1" dirty="0"/>
              <a:t>int</a:t>
            </a:r>
            <a:r>
              <a:rPr lang="en-GB" sz="1600" dirty="0"/>
              <a:t>([</a:t>
            </a:r>
            <a:r>
              <a:rPr lang="en-GB" sz="1600" i="1" dirty="0"/>
              <a:t>number | string</a:t>
            </a:r>
            <a:r>
              <a:rPr lang="en-GB" sz="1600" dirty="0"/>
              <a:t>[, </a:t>
            </a:r>
            <a:r>
              <a:rPr lang="en-GB" sz="1600" i="1" dirty="0"/>
              <a:t>radix</a:t>
            </a:r>
            <a:r>
              <a:rPr lang="en-GB" sz="1600" dirty="0"/>
              <a:t>]]) </a:t>
            </a:r>
          </a:p>
          <a:p>
            <a:pPr>
              <a:spcBef>
                <a:spcPct val="20000"/>
              </a:spcBef>
            </a:pPr>
            <a:r>
              <a:rPr lang="en-GB" sz="1600" b="1" dirty="0" err="1"/>
              <a:t>isinstance</a:t>
            </a:r>
            <a:r>
              <a:rPr lang="en-GB" sz="1600" dirty="0"/>
              <a:t>(</a:t>
            </a:r>
            <a:r>
              <a:rPr lang="en-GB" sz="1600" i="1" dirty="0"/>
              <a:t>object</a:t>
            </a:r>
            <a:r>
              <a:rPr lang="en-GB" sz="1600" dirty="0"/>
              <a:t>, </a:t>
            </a:r>
            <a:r>
              <a:rPr lang="en-GB" sz="1600" i="1" dirty="0" err="1"/>
              <a:t>classinfo</a:t>
            </a:r>
            <a:r>
              <a:rPr lang="en-GB" sz="1600" dirty="0"/>
              <a:t>) </a:t>
            </a:r>
          </a:p>
        </p:txBody>
      </p:sp>
      <p:sp>
        <p:nvSpPr>
          <p:cNvPr id="3" name="Slide Number Placeholder 2">
            <a:extLst>
              <a:ext uri="{FF2B5EF4-FFF2-40B4-BE49-F238E27FC236}">
                <a16:creationId xmlns:a16="http://schemas.microsoft.com/office/drawing/2014/main" id="{553E29EF-707C-B0A5-68C9-F50D5B533DDF}"/>
              </a:ext>
            </a:extLst>
          </p:cNvPr>
          <p:cNvSpPr>
            <a:spLocks noGrp="1"/>
          </p:cNvSpPr>
          <p:nvPr>
            <p:ph type="sldNum" sz="quarter" idx="4"/>
          </p:nvPr>
        </p:nvSpPr>
        <p:spPr/>
        <p:txBody>
          <a:bodyPr/>
          <a:lstStyle/>
          <a:p>
            <a:fld id="{EF892D59-8F09-EF4B-AD6D-DA609442F868}" type="slidenum">
              <a:rPr lang="en-GB" smtClean="0"/>
              <a:pPr/>
              <a:t>20</a:t>
            </a:fld>
            <a:endParaRPr lang="en-GB"/>
          </a:p>
        </p:txBody>
      </p:sp>
    </p:spTree>
    <p:extLst>
      <p:ext uri="{BB962C8B-B14F-4D97-AF65-F5344CB8AC3E}">
        <p14:creationId xmlns:p14="http://schemas.microsoft.com/office/powerpoint/2010/main" val="199943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C3555C-8181-E22F-B70D-BD37BB4A5C63}"/>
              </a:ext>
            </a:extLst>
          </p:cNvPr>
          <p:cNvSpPr>
            <a:spLocks noGrp="1"/>
          </p:cNvSpPr>
          <p:nvPr>
            <p:ph type="body" sz="quarter" idx="10"/>
          </p:nvPr>
        </p:nvSpPr>
        <p:spPr/>
        <p:txBody>
          <a:bodyPr/>
          <a:lstStyle/>
          <a:p>
            <a:r>
              <a:rPr lang="en-GB" dirty="0"/>
              <a:t>Python</a:t>
            </a:r>
            <a:endParaRPr lang="en-US" dirty="0"/>
          </a:p>
          <a:p>
            <a:r>
              <a:rPr lang="en-GB" dirty="0"/>
              <a:t>built-in</a:t>
            </a:r>
            <a:endParaRPr lang="en-US" dirty="0"/>
          </a:p>
          <a:p>
            <a:r>
              <a:rPr lang="en-GB" dirty="0"/>
              <a:t>Functions</a:t>
            </a:r>
          </a:p>
          <a:p>
            <a:r>
              <a:rPr lang="en-GB" dirty="0"/>
              <a:t> (2)</a:t>
            </a:r>
          </a:p>
          <a:p>
            <a:endParaRPr lang="en-GB" dirty="0"/>
          </a:p>
        </p:txBody>
      </p:sp>
      <p:sp>
        <p:nvSpPr>
          <p:cNvPr id="5" name="Text Box 28">
            <a:extLst>
              <a:ext uri="{FF2B5EF4-FFF2-40B4-BE49-F238E27FC236}">
                <a16:creationId xmlns:a16="http://schemas.microsoft.com/office/drawing/2014/main" id="{AFAB3C0F-1FC3-FA54-0FBA-6B4F9CD509E1}"/>
              </a:ext>
            </a:extLst>
          </p:cNvPr>
          <p:cNvSpPr txBox="1">
            <a:spLocks noChangeArrowheads="1"/>
          </p:cNvSpPr>
          <p:nvPr/>
        </p:nvSpPr>
        <p:spPr bwMode="auto">
          <a:xfrm>
            <a:off x="4780499" y="473022"/>
            <a:ext cx="3582987" cy="555844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600" b="1" dirty="0" err="1"/>
              <a:t>issubclass</a:t>
            </a:r>
            <a:r>
              <a:rPr lang="en-GB" sz="1600" dirty="0"/>
              <a:t>(</a:t>
            </a:r>
            <a:r>
              <a:rPr lang="en-GB" sz="1600" i="1" dirty="0"/>
              <a:t>class</a:t>
            </a:r>
            <a:r>
              <a:rPr lang="en-GB" sz="1600" dirty="0"/>
              <a:t>, </a:t>
            </a:r>
            <a:r>
              <a:rPr lang="en-GB" sz="1600" i="1" dirty="0" err="1"/>
              <a:t>classinfo</a:t>
            </a:r>
            <a:r>
              <a:rPr lang="en-GB" sz="1600" dirty="0"/>
              <a:t>)</a:t>
            </a:r>
          </a:p>
          <a:p>
            <a:pPr>
              <a:spcBef>
                <a:spcPct val="20000"/>
              </a:spcBef>
            </a:pPr>
            <a:r>
              <a:rPr lang="en-GB" sz="1600" b="1" dirty="0" err="1"/>
              <a:t>iter</a:t>
            </a:r>
            <a:r>
              <a:rPr lang="en-GB" sz="1600" dirty="0"/>
              <a:t>(</a:t>
            </a:r>
            <a:r>
              <a:rPr lang="en-GB" sz="1600" i="1" dirty="0"/>
              <a:t>o</a:t>
            </a:r>
            <a:r>
              <a:rPr lang="en-GB" sz="1600" dirty="0"/>
              <a:t>[, </a:t>
            </a:r>
            <a:r>
              <a:rPr lang="en-GB" sz="1600" i="1" dirty="0"/>
              <a:t>sentinel</a:t>
            </a:r>
            <a:r>
              <a:rPr lang="en-GB" sz="1600" dirty="0"/>
              <a:t>]) </a:t>
            </a:r>
          </a:p>
          <a:p>
            <a:pPr>
              <a:spcBef>
                <a:spcPct val="20000"/>
              </a:spcBef>
            </a:pPr>
            <a:r>
              <a:rPr lang="en-GB" sz="1600" b="1" dirty="0" err="1"/>
              <a:t>len</a:t>
            </a:r>
            <a:r>
              <a:rPr lang="en-GB" sz="1600" dirty="0"/>
              <a:t>(</a:t>
            </a:r>
            <a:r>
              <a:rPr lang="en-GB" sz="1600" i="1" dirty="0"/>
              <a:t>s</a:t>
            </a:r>
            <a:r>
              <a:rPr lang="en-GB" sz="1600" dirty="0"/>
              <a:t>) </a:t>
            </a:r>
          </a:p>
          <a:p>
            <a:pPr>
              <a:spcBef>
                <a:spcPct val="20000"/>
              </a:spcBef>
            </a:pPr>
            <a:r>
              <a:rPr lang="en-GB" sz="1600" b="1" dirty="0"/>
              <a:t>list</a:t>
            </a:r>
            <a:r>
              <a:rPr lang="en-GB" sz="1600" dirty="0"/>
              <a:t>([</a:t>
            </a:r>
            <a:r>
              <a:rPr lang="en-GB" sz="1600" i="1" dirty="0" err="1"/>
              <a:t>iterable</a:t>
            </a:r>
            <a:r>
              <a:rPr lang="en-GB" sz="1600" dirty="0"/>
              <a:t>]) </a:t>
            </a:r>
          </a:p>
          <a:p>
            <a:pPr>
              <a:spcBef>
                <a:spcPct val="20000"/>
              </a:spcBef>
            </a:pPr>
            <a:r>
              <a:rPr lang="en-GB" sz="1600" b="1" dirty="0"/>
              <a:t>locals</a:t>
            </a:r>
            <a:r>
              <a:rPr lang="en-GB" sz="1600" dirty="0"/>
              <a:t>() </a:t>
            </a:r>
          </a:p>
          <a:p>
            <a:pPr>
              <a:spcBef>
                <a:spcPct val="20000"/>
              </a:spcBef>
            </a:pPr>
            <a:r>
              <a:rPr lang="en-GB" sz="1600" b="1" dirty="0"/>
              <a:t>map</a:t>
            </a:r>
            <a:r>
              <a:rPr lang="en-GB" sz="1600" dirty="0"/>
              <a:t>(</a:t>
            </a:r>
            <a:r>
              <a:rPr lang="en-GB" sz="1600" i="1" dirty="0"/>
              <a:t>function</a:t>
            </a:r>
            <a:r>
              <a:rPr lang="en-GB" sz="1600" dirty="0"/>
              <a:t>, </a:t>
            </a:r>
            <a:r>
              <a:rPr lang="en-GB" sz="1600" i="1" dirty="0" err="1"/>
              <a:t>iterable</a:t>
            </a:r>
            <a:r>
              <a:rPr lang="en-GB" sz="1600" dirty="0"/>
              <a:t>, </a:t>
            </a:r>
            <a:r>
              <a:rPr lang="en-GB" sz="1600" i="1" dirty="0"/>
              <a:t>...</a:t>
            </a:r>
            <a:r>
              <a:rPr lang="en-GB" sz="1600" dirty="0"/>
              <a:t>) </a:t>
            </a:r>
          </a:p>
          <a:p>
            <a:pPr>
              <a:spcBef>
                <a:spcPct val="20000"/>
              </a:spcBef>
            </a:pPr>
            <a:r>
              <a:rPr lang="en-GB" sz="1600" b="1" dirty="0"/>
              <a:t>max</a:t>
            </a:r>
            <a:r>
              <a:rPr lang="en-GB" sz="1600" dirty="0"/>
              <a:t>(</a:t>
            </a:r>
            <a:r>
              <a:rPr lang="en-GB" sz="1600" i="1" dirty="0" err="1"/>
              <a:t>iterable</a:t>
            </a:r>
            <a:r>
              <a:rPr lang="en-GB" sz="1600" dirty="0"/>
              <a:t>[, </a:t>
            </a:r>
            <a:r>
              <a:rPr lang="en-GB" sz="1600" i="1" dirty="0" err="1"/>
              <a:t>args</a:t>
            </a:r>
            <a:r>
              <a:rPr lang="en-GB" sz="1600" i="1" dirty="0"/>
              <a:t>...</a:t>
            </a:r>
            <a:r>
              <a:rPr lang="en-GB" sz="1600" dirty="0"/>
              <a:t>], </a:t>
            </a:r>
            <a:r>
              <a:rPr lang="en-GB" sz="1600" i="1" dirty="0"/>
              <a:t>*</a:t>
            </a:r>
            <a:r>
              <a:rPr lang="en-GB" sz="1600" dirty="0"/>
              <a:t>[, </a:t>
            </a:r>
            <a:r>
              <a:rPr lang="en-GB" sz="1600" i="1" dirty="0"/>
              <a:t>key</a:t>
            </a:r>
            <a:r>
              <a:rPr lang="en-GB" sz="1600" dirty="0"/>
              <a:t>]) </a:t>
            </a:r>
          </a:p>
          <a:p>
            <a:pPr>
              <a:spcBef>
                <a:spcPct val="20000"/>
              </a:spcBef>
            </a:pPr>
            <a:r>
              <a:rPr lang="en-GB" sz="1600" b="1" dirty="0" err="1"/>
              <a:t>memoryview</a:t>
            </a:r>
            <a:r>
              <a:rPr lang="en-GB" sz="1600" dirty="0"/>
              <a:t>(</a:t>
            </a:r>
            <a:r>
              <a:rPr lang="en-GB" sz="1600" i="1" dirty="0" err="1"/>
              <a:t>obj</a:t>
            </a:r>
            <a:r>
              <a:rPr lang="en-GB" sz="1600" dirty="0"/>
              <a:t>) </a:t>
            </a:r>
          </a:p>
          <a:p>
            <a:pPr>
              <a:spcBef>
                <a:spcPct val="20000"/>
              </a:spcBef>
            </a:pPr>
            <a:r>
              <a:rPr lang="en-GB" sz="1600" b="1" dirty="0"/>
              <a:t>min</a:t>
            </a:r>
            <a:r>
              <a:rPr lang="en-GB" sz="1600" dirty="0"/>
              <a:t>(</a:t>
            </a:r>
            <a:r>
              <a:rPr lang="en-GB" sz="1600" i="1" dirty="0" err="1"/>
              <a:t>iterable</a:t>
            </a:r>
            <a:r>
              <a:rPr lang="en-GB" sz="1600" dirty="0"/>
              <a:t>[, </a:t>
            </a:r>
            <a:r>
              <a:rPr lang="en-GB" sz="1600" i="1" dirty="0" err="1"/>
              <a:t>args</a:t>
            </a:r>
            <a:r>
              <a:rPr lang="en-GB" sz="1600" i="1" dirty="0"/>
              <a:t>...</a:t>
            </a:r>
            <a:r>
              <a:rPr lang="en-GB" sz="1600" dirty="0"/>
              <a:t>], </a:t>
            </a:r>
            <a:r>
              <a:rPr lang="en-GB" sz="1600" i="1" dirty="0"/>
              <a:t>*</a:t>
            </a:r>
            <a:r>
              <a:rPr lang="en-GB" sz="1600" dirty="0"/>
              <a:t>[, </a:t>
            </a:r>
            <a:r>
              <a:rPr lang="en-GB" sz="1600" i="1" dirty="0"/>
              <a:t>key</a:t>
            </a:r>
            <a:r>
              <a:rPr lang="en-GB" sz="1600" dirty="0"/>
              <a:t>]) </a:t>
            </a:r>
          </a:p>
          <a:p>
            <a:pPr>
              <a:spcBef>
                <a:spcPct val="20000"/>
              </a:spcBef>
            </a:pPr>
            <a:r>
              <a:rPr lang="en-GB" sz="1600" b="1" dirty="0"/>
              <a:t>next</a:t>
            </a:r>
            <a:r>
              <a:rPr lang="en-GB" sz="1600" dirty="0"/>
              <a:t>(</a:t>
            </a:r>
            <a:r>
              <a:rPr lang="en-GB" sz="1600" i="1" dirty="0"/>
              <a:t>iterator</a:t>
            </a:r>
            <a:r>
              <a:rPr lang="en-GB" sz="1600" dirty="0"/>
              <a:t>[, </a:t>
            </a:r>
            <a:r>
              <a:rPr lang="en-GB" sz="1600" i="1" dirty="0"/>
              <a:t>default</a:t>
            </a:r>
            <a:r>
              <a:rPr lang="en-GB" sz="1600" dirty="0"/>
              <a:t>]) </a:t>
            </a:r>
          </a:p>
          <a:p>
            <a:pPr>
              <a:spcBef>
                <a:spcPct val="20000"/>
              </a:spcBef>
            </a:pPr>
            <a:r>
              <a:rPr lang="en-GB" sz="1600" b="1" dirty="0"/>
              <a:t>object</a:t>
            </a:r>
            <a:r>
              <a:rPr lang="en-GB" sz="1600" dirty="0"/>
              <a:t>() </a:t>
            </a:r>
          </a:p>
          <a:p>
            <a:pPr>
              <a:spcBef>
                <a:spcPct val="20000"/>
              </a:spcBef>
            </a:pPr>
            <a:r>
              <a:rPr lang="en-GB" sz="1600" b="1" dirty="0"/>
              <a:t>oct</a:t>
            </a:r>
            <a:r>
              <a:rPr lang="en-GB" sz="1600" dirty="0"/>
              <a:t>(</a:t>
            </a:r>
            <a:r>
              <a:rPr lang="en-GB" sz="1600" i="1" dirty="0"/>
              <a:t>x</a:t>
            </a:r>
            <a:r>
              <a:rPr lang="en-GB" sz="1600" dirty="0"/>
              <a:t>) </a:t>
            </a:r>
          </a:p>
          <a:p>
            <a:pPr>
              <a:spcBef>
                <a:spcPct val="20000"/>
              </a:spcBef>
            </a:pPr>
            <a:r>
              <a:rPr lang="en-GB" sz="1600" b="1" dirty="0"/>
              <a:t>open</a:t>
            </a:r>
            <a:r>
              <a:rPr lang="en-GB" sz="1600" dirty="0"/>
              <a:t>(</a:t>
            </a:r>
            <a:r>
              <a:rPr lang="en-GB" sz="1600" i="1" dirty="0"/>
              <a:t>file</a:t>
            </a:r>
            <a:r>
              <a:rPr lang="en-GB" sz="1600" dirty="0"/>
              <a:t>[, </a:t>
            </a:r>
            <a:r>
              <a:rPr lang="en-GB" sz="1600" i="1" dirty="0"/>
              <a:t>mode='r'</a:t>
            </a:r>
            <a:r>
              <a:rPr lang="en-GB" sz="1600" dirty="0"/>
              <a:t>[, </a:t>
            </a:r>
            <a:r>
              <a:rPr lang="en-GB" sz="1600" i="1" dirty="0"/>
              <a:t>buffering=None</a:t>
            </a:r>
          </a:p>
          <a:p>
            <a:pPr>
              <a:spcBef>
                <a:spcPct val="20000"/>
              </a:spcBef>
            </a:pPr>
            <a:r>
              <a:rPr lang="en-GB" sz="1600" i="1" dirty="0"/>
              <a:t>         </a:t>
            </a:r>
            <a:r>
              <a:rPr lang="en-GB" sz="1600" dirty="0"/>
              <a:t>[, </a:t>
            </a:r>
            <a:r>
              <a:rPr lang="en-GB" sz="1600" i="1" dirty="0"/>
              <a:t>encoding=None</a:t>
            </a:r>
            <a:r>
              <a:rPr lang="en-GB" sz="1600" dirty="0"/>
              <a:t>[, </a:t>
            </a:r>
            <a:r>
              <a:rPr lang="en-GB" sz="1600" i="1" dirty="0"/>
              <a:t>errors=None</a:t>
            </a:r>
          </a:p>
          <a:p>
            <a:pPr>
              <a:spcBef>
                <a:spcPct val="20000"/>
              </a:spcBef>
            </a:pPr>
            <a:r>
              <a:rPr lang="en-GB" sz="1600" i="1" dirty="0"/>
              <a:t>         </a:t>
            </a:r>
            <a:r>
              <a:rPr lang="en-GB" sz="1600" dirty="0"/>
              <a:t>[, </a:t>
            </a:r>
            <a:r>
              <a:rPr lang="en-GB" sz="1600" i="1" dirty="0"/>
              <a:t>newline=None</a:t>
            </a:r>
            <a:r>
              <a:rPr lang="en-GB" sz="1600" dirty="0"/>
              <a:t>[, </a:t>
            </a:r>
            <a:r>
              <a:rPr lang="en-GB" sz="1600" i="1" dirty="0" err="1"/>
              <a:t>closefd</a:t>
            </a:r>
            <a:r>
              <a:rPr lang="en-GB" sz="1600" i="1" dirty="0"/>
              <a:t>=True</a:t>
            </a:r>
            <a:r>
              <a:rPr lang="en-GB" sz="1600" dirty="0"/>
              <a:t>]]]]]]) </a:t>
            </a:r>
          </a:p>
          <a:p>
            <a:pPr>
              <a:spcBef>
                <a:spcPct val="20000"/>
              </a:spcBef>
            </a:pPr>
            <a:r>
              <a:rPr lang="en-GB" sz="1600" b="1" dirty="0" err="1"/>
              <a:t>ord</a:t>
            </a:r>
            <a:r>
              <a:rPr lang="en-GB" sz="1600" dirty="0"/>
              <a:t>(</a:t>
            </a:r>
            <a:r>
              <a:rPr lang="en-GB" sz="1600" i="1" dirty="0"/>
              <a:t>c</a:t>
            </a:r>
            <a:r>
              <a:rPr lang="en-GB" sz="1600" dirty="0"/>
              <a:t>) </a:t>
            </a:r>
          </a:p>
          <a:p>
            <a:pPr>
              <a:spcBef>
                <a:spcPct val="20000"/>
              </a:spcBef>
            </a:pPr>
            <a:r>
              <a:rPr lang="en-GB" sz="1600" b="1" dirty="0"/>
              <a:t>pow</a:t>
            </a:r>
            <a:r>
              <a:rPr lang="en-GB" sz="1600" dirty="0"/>
              <a:t>(</a:t>
            </a:r>
            <a:r>
              <a:rPr lang="en-GB" sz="1600" i="1" dirty="0"/>
              <a:t>x</a:t>
            </a:r>
            <a:r>
              <a:rPr lang="en-GB" sz="1600" dirty="0"/>
              <a:t>, </a:t>
            </a:r>
            <a:r>
              <a:rPr lang="en-GB" sz="1600" i="1" dirty="0"/>
              <a:t>y</a:t>
            </a:r>
            <a:r>
              <a:rPr lang="en-GB" sz="1600" dirty="0"/>
              <a:t>[, </a:t>
            </a:r>
            <a:r>
              <a:rPr lang="en-GB" sz="1600" i="1" dirty="0"/>
              <a:t>z</a:t>
            </a:r>
            <a:r>
              <a:rPr lang="en-GB" sz="1600" dirty="0"/>
              <a:t>]) </a:t>
            </a:r>
          </a:p>
        </p:txBody>
      </p:sp>
      <p:sp>
        <p:nvSpPr>
          <p:cNvPr id="3" name="Slide Number Placeholder 2">
            <a:extLst>
              <a:ext uri="{FF2B5EF4-FFF2-40B4-BE49-F238E27FC236}">
                <a16:creationId xmlns:a16="http://schemas.microsoft.com/office/drawing/2014/main" id="{50869446-8D93-1E63-738A-A365AD440E51}"/>
              </a:ext>
            </a:extLst>
          </p:cNvPr>
          <p:cNvSpPr>
            <a:spLocks noGrp="1"/>
          </p:cNvSpPr>
          <p:nvPr>
            <p:ph type="sldNum" sz="quarter" idx="4"/>
          </p:nvPr>
        </p:nvSpPr>
        <p:spPr/>
        <p:txBody>
          <a:bodyPr/>
          <a:lstStyle/>
          <a:p>
            <a:fld id="{EF892D59-8F09-EF4B-AD6D-DA609442F868}" type="slidenum">
              <a:rPr lang="en-GB" smtClean="0"/>
              <a:pPr/>
              <a:t>21</a:t>
            </a:fld>
            <a:endParaRPr lang="en-GB"/>
          </a:p>
        </p:txBody>
      </p:sp>
    </p:spTree>
    <p:extLst>
      <p:ext uri="{BB962C8B-B14F-4D97-AF65-F5344CB8AC3E}">
        <p14:creationId xmlns:p14="http://schemas.microsoft.com/office/powerpoint/2010/main" val="3112158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Slide Number Placeholder 4">
            <a:extLst>
              <a:ext uri="{FF2B5EF4-FFF2-40B4-BE49-F238E27FC236}">
                <a16:creationId xmlns:a16="http://schemas.microsoft.com/office/drawing/2014/main" id="{5650013F-8251-3F96-F404-3070B79DA080}"/>
              </a:ext>
            </a:extLst>
          </p:cNvPr>
          <p:cNvSpPr>
            <a:spLocks noGrp="1"/>
          </p:cNvSpPr>
          <p:nvPr>
            <p:ph type="sldNum" sz="quarter" idx="4"/>
          </p:nvPr>
        </p:nvSpPr>
        <p:spPr/>
        <p:txBody>
          <a:bodyPr/>
          <a:lstStyle/>
          <a:p>
            <a:pPr>
              <a:spcAft>
                <a:spcPts val="600"/>
              </a:spcAft>
            </a:pPr>
            <a:fld id="{EF892D59-8F09-EF4B-AD6D-DA609442F868}" type="slidenum">
              <a:rPr lang="en-GB" smtClean="0"/>
              <a:pPr>
                <a:spcAft>
                  <a:spcPts val="600"/>
                </a:spcAft>
              </a:pPr>
              <a:t>3</a:t>
            </a:fld>
            <a:endParaRPr lang="en-GB"/>
          </a:p>
        </p:txBody>
      </p:sp>
      <p:sp>
        <p:nvSpPr>
          <p:cNvPr id="5123" name="Rectangle 3"/>
          <p:cNvSpPr>
            <a:spLocks noGrp="1" noChangeArrowheads="1"/>
          </p:cNvSpPr>
          <p:nvPr>
            <p:ph type="body" sz="quarter" idx="4294967295"/>
          </p:nvPr>
        </p:nvSpPr>
        <p:spPr>
          <a:xfrm>
            <a:off x="387926" y="1168398"/>
            <a:ext cx="7499927" cy="5343274"/>
          </a:xfrm>
        </p:spPr>
        <p:txBody>
          <a:bodyPr anchor="t">
            <a:normAutofit fontScale="92500" lnSpcReduction="20000"/>
          </a:bodyPr>
          <a:lstStyle/>
          <a:p>
            <a:pPr>
              <a:lnSpc>
                <a:spcPct val="120000"/>
              </a:lnSpc>
            </a:pPr>
            <a:r>
              <a:rPr lang="en-GB" sz="2000" b="1" dirty="0">
                <a:latin typeface="Montserrat"/>
              </a:rPr>
              <a:t>Python is an object-oriented scripting language</a:t>
            </a:r>
          </a:p>
          <a:p>
            <a:pPr marL="457200" indent="-228600">
              <a:lnSpc>
                <a:spcPct val="120000"/>
              </a:lnSpc>
              <a:buFont typeface="Arial" panose="020B0604020202020204" pitchFamily="34" charset="0"/>
              <a:buChar char="•"/>
            </a:pPr>
            <a:r>
              <a:rPr lang="en-GB" sz="2000" dirty="0">
                <a:latin typeface="Montserrat"/>
              </a:rPr>
              <a:t>First published in 1991 by Guido van Rossum</a:t>
            </a:r>
            <a:endParaRPr lang="en-GB" sz="2000" dirty="0"/>
          </a:p>
          <a:p>
            <a:pPr marL="457200" indent="-228600">
              <a:lnSpc>
                <a:spcPct val="120000"/>
              </a:lnSpc>
              <a:buFont typeface="Arial" panose="020B0604020202020204" pitchFamily="34" charset="0"/>
              <a:buChar char="•"/>
            </a:pPr>
            <a:r>
              <a:rPr lang="en-GB" sz="2000" dirty="0">
                <a:latin typeface="Montserrat"/>
              </a:rPr>
              <a:t>Designed as an OOP language from day one </a:t>
            </a:r>
          </a:p>
          <a:p>
            <a:pPr marL="457200" lvl="1" indent="-228600">
              <a:lnSpc>
                <a:spcPct val="120000"/>
              </a:lnSpc>
              <a:buFont typeface="Arial" panose="020B0604020202020204" pitchFamily="34" charset="0"/>
              <a:buChar char="•"/>
            </a:pPr>
            <a:r>
              <a:rPr lang="en-GB" sz="2000" dirty="0">
                <a:latin typeface="Montserrat"/>
              </a:rPr>
              <a:t>Does not need knowledge of OO to use</a:t>
            </a:r>
            <a:br>
              <a:rPr lang="en-GB" sz="2000" dirty="0">
                <a:latin typeface="Montserrat"/>
              </a:rPr>
            </a:br>
            <a:endParaRPr lang="en-GB" sz="2000" dirty="0">
              <a:latin typeface="Montserrat"/>
            </a:endParaRPr>
          </a:p>
          <a:p>
            <a:pPr>
              <a:lnSpc>
                <a:spcPct val="120000"/>
              </a:lnSpc>
            </a:pPr>
            <a:r>
              <a:rPr lang="en-GB" sz="2000" b="1" dirty="0">
                <a:latin typeface="Montserrat"/>
              </a:rPr>
              <a:t>It is powerful</a:t>
            </a:r>
          </a:p>
          <a:p>
            <a:pPr marL="457200" lvl="1" indent="-228600">
              <a:lnSpc>
                <a:spcPct val="120000"/>
              </a:lnSpc>
              <a:buFont typeface="Arial" panose="020B0604020202020204" pitchFamily="34" charset="0"/>
              <a:buChar char="•"/>
            </a:pPr>
            <a:r>
              <a:rPr lang="en-GB" sz="2000" dirty="0">
                <a:latin typeface="Montserrat"/>
              </a:rPr>
              <a:t>General purpose, fully functional, rich</a:t>
            </a:r>
          </a:p>
          <a:p>
            <a:pPr marL="457200" lvl="1" indent="-228600">
              <a:lnSpc>
                <a:spcPct val="120000"/>
              </a:lnSpc>
              <a:buFont typeface="Arial" panose="020B0604020202020204" pitchFamily="34" charset="0"/>
              <a:buChar char="•"/>
            </a:pPr>
            <a:r>
              <a:rPr lang="en-GB" sz="2000" dirty="0">
                <a:latin typeface="Montserrat"/>
              </a:rPr>
              <a:t>Many extension modules</a:t>
            </a:r>
            <a:br>
              <a:rPr lang="en-GB" sz="2000" dirty="0">
                <a:latin typeface="Montserrat"/>
              </a:rPr>
            </a:br>
            <a:endParaRPr lang="en-GB" sz="2000" dirty="0">
              <a:latin typeface="Montserrat"/>
            </a:endParaRPr>
          </a:p>
          <a:p>
            <a:pPr>
              <a:lnSpc>
                <a:spcPct val="120000"/>
              </a:lnSpc>
            </a:pPr>
            <a:r>
              <a:rPr lang="en-GB" sz="2000" b="1" dirty="0">
                <a:latin typeface="Montserrat"/>
              </a:rPr>
              <a:t>It is free</a:t>
            </a:r>
          </a:p>
          <a:p>
            <a:pPr marL="457200" lvl="1" indent="-228600">
              <a:lnSpc>
                <a:spcPct val="120000"/>
              </a:lnSpc>
              <a:buFont typeface="Arial" panose="020B0604020202020204" pitchFamily="34" charset="0"/>
              <a:buChar char="•"/>
            </a:pPr>
            <a:r>
              <a:rPr lang="en-GB" sz="2000" dirty="0">
                <a:latin typeface="Montserrat"/>
              </a:rPr>
              <a:t>Open source: Python licence is less restrictive than GPL</a:t>
            </a:r>
            <a:br>
              <a:rPr lang="en-GB" sz="2000" dirty="0">
                <a:latin typeface="Montserrat"/>
              </a:rPr>
            </a:br>
            <a:endParaRPr lang="en-GB" sz="2000" dirty="0">
              <a:latin typeface="Montserrat"/>
            </a:endParaRPr>
          </a:p>
          <a:p>
            <a:pPr>
              <a:lnSpc>
                <a:spcPct val="120000"/>
              </a:lnSpc>
            </a:pPr>
            <a:r>
              <a:rPr lang="en-GB" sz="2000" b="1" dirty="0">
                <a:latin typeface="Montserrat"/>
              </a:rPr>
              <a:t>It is portable</a:t>
            </a:r>
          </a:p>
          <a:p>
            <a:pPr marL="457200" lvl="1" indent="-228600">
              <a:lnSpc>
                <a:spcPct val="120000"/>
              </a:lnSpc>
              <a:buFont typeface="Arial" panose="020B0604020202020204" pitchFamily="34" charset="0"/>
              <a:buChar char="•"/>
            </a:pPr>
            <a:r>
              <a:rPr lang="en-GB" sz="2000" dirty="0">
                <a:latin typeface="Montserrat"/>
              </a:rPr>
              <a:t>UNIX, Linux, Windows, OS X, Android, etc…</a:t>
            </a:r>
            <a:endParaRPr lang="en-GB" dirty="0">
              <a:latin typeface="Montserrat"/>
            </a:endParaRPr>
          </a:p>
          <a:p>
            <a:pPr marL="901700" lvl="2" indent="-228600">
              <a:lnSpc>
                <a:spcPct val="120000"/>
              </a:lnSpc>
              <a:buFont typeface="Arial" panose="020B0604020202020204" pitchFamily="34" charset="0"/>
              <a:buChar char="•"/>
            </a:pPr>
            <a:r>
              <a:rPr lang="en-GB" dirty="0">
                <a:latin typeface="Montserrat"/>
              </a:rPr>
              <a:t>Ported to the Java and .NET virtual machines </a:t>
            </a:r>
            <a:endParaRPr lang="en-GB" dirty="0"/>
          </a:p>
        </p:txBody>
      </p:sp>
      <p:sp>
        <p:nvSpPr>
          <p:cNvPr id="5122" name="Rectangle 2"/>
          <p:cNvSpPr>
            <a:spLocks noGrp="1" noChangeArrowheads="1"/>
          </p:cNvSpPr>
          <p:nvPr>
            <p:ph type="body" sz="quarter" idx="4294967295"/>
          </p:nvPr>
        </p:nvSpPr>
        <p:spPr>
          <a:xfrm>
            <a:off x="1154545" y="420832"/>
            <a:ext cx="5122863" cy="520700"/>
          </a:xfrm>
        </p:spPr>
        <p:txBody>
          <a:bodyPr anchor="t">
            <a:normAutofit/>
          </a:bodyPr>
          <a:lstStyle/>
          <a:p>
            <a:pPr eaLnBrk="1" hangingPunct="1">
              <a:lnSpc>
                <a:spcPct val="90000"/>
              </a:lnSpc>
              <a:spcAft>
                <a:spcPts val="600"/>
              </a:spcAft>
            </a:pPr>
            <a:r>
              <a:rPr lang="en-GB" sz="3600">
                <a:latin typeface="Montserrat Black" panose="00000A00000000000000" pitchFamily="2" charset="0"/>
              </a:rPr>
              <a:t>What is Python?</a:t>
            </a:r>
          </a:p>
        </p:txBody>
      </p:sp>
      <p:grpSp>
        <p:nvGrpSpPr>
          <p:cNvPr id="7" name="Group 6">
            <a:extLst>
              <a:ext uri="{FF2B5EF4-FFF2-40B4-BE49-F238E27FC236}">
                <a16:creationId xmlns:a16="http://schemas.microsoft.com/office/drawing/2014/main" id="{217FE95A-5E3D-B22D-3627-8133F8E86D08}"/>
              </a:ext>
            </a:extLst>
          </p:cNvPr>
          <p:cNvGrpSpPr/>
          <p:nvPr/>
        </p:nvGrpSpPr>
        <p:grpSpPr>
          <a:xfrm>
            <a:off x="6580034" y="420832"/>
            <a:ext cx="5224040" cy="3845838"/>
            <a:chOff x="6580034" y="420832"/>
            <a:chExt cx="5224040" cy="3845838"/>
          </a:xfrm>
        </p:grpSpPr>
        <p:pic>
          <p:nvPicPr>
            <p:cNvPr id="2" name="Picture 2" descr="A picture containing diagram&#10;&#10;Description automatically generated">
              <a:extLst>
                <a:ext uri="{FF2B5EF4-FFF2-40B4-BE49-F238E27FC236}">
                  <a16:creationId xmlns:a16="http://schemas.microsoft.com/office/drawing/2014/main" id="{C7ABD727-83F3-A400-B012-59CD5D4CDA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80034" y="420832"/>
              <a:ext cx="5224040" cy="3845838"/>
            </a:xfrm>
            <a:prstGeom prst="rect">
              <a:avLst/>
            </a:prstGeom>
            <a:noFill/>
          </p:spPr>
        </p:pic>
        <p:sp>
          <p:nvSpPr>
            <p:cNvPr id="3" name="TextBox 2">
              <a:extLst>
                <a:ext uri="{FF2B5EF4-FFF2-40B4-BE49-F238E27FC236}">
                  <a16:creationId xmlns:a16="http://schemas.microsoft.com/office/drawing/2014/main" id="{C4F5A0C8-FF59-58AD-52E7-BB33E5AEA793}"/>
                </a:ext>
              </a:extLst>
            </p:cNvPr>
            <p:cNvSpPr txBox="1"/>
            <p:nvPr/>
          </p:nvSpPr>
          <p:spPr>
            <a:xfrm rot="1365653">
              <a:off x="7488572" y="1516203"/>
              <a:ext cx="856122" cy="378691"/>
            </a:xfrm>
            <a:prstGeom prst="rect">
              <a:avLst/>
            </a:prstGeom>
            <a:solidFill>
              <a:srgbClr val="85C9F0"/>
            </a:solidFill>
          </p:spPr>
          <p:txBody>
            <a:bodyPr vert="horz" wrap="square" lIns="0" tIns="0" rIns="0" bIns="0" rtlCol="0" anchor="t" anchorCtr="0">
              <a:normAutofit fontScale="92500"/>
            </a:bodyPr>
            <a:lstStyle/>
            <a:p>
              <a:pPr algn="ctr"/>
              <a:r>
                <a:rPr lang="en-GB" sz="2400" b="1" dirty="0"/>
                <a:t>O O P</a:t>
              </a:r>
            </a:p>
          </p:txBody>
        </p:sp>
        <p:sp>
          <p:nvSpPr>
            <p:cNvPr id="4" name="TextBox 3">
              <a:extLst>
                <a:ext uri="{FF2B5EF4-FFF2-40B4-BE49-F238E27FC236}">
                  <a16:creationId xmlns:a16="http://schemas.microsoft.com/office/drawing/2014/main" id="{5E425C8F-4357-1001-B797-FB9F1A372639}"/>
                </a:ext>
              </a:extLst>
            </p:cNvPr>
            <p:cNvSpPr txBox="1"/>
            <p:nvPr/>
          </p:nvSpPr>
          <p:spPr>
            <a:xfrm rot="1365653">
              <a:off x="7229657" y="2105684"/>
              <a:ext cx="1126651" cy="378691"/>
            </a:xfrm>
            <a:prstGeom prst="rect">
              <a:avLst/>
            </a:prstGeom>
            <a:solidFill>
              <a:srgbClr val="BFD99B"/>
            </a:solidFill>
          </p:spPr>
          <p:txBody>
            <a:bodyPr vert="horz" wrap="square" lIns="0" tIns="0" rIns="0" bIns="0" rtlCol="0" anchor="t" anchorCtr="0">
              <a:normAutofit/>
            </a:bodyPr>
            <a:lstStyle/>
            <a:p>
              <a:pPr algn="ctr"/>
              <a:r>
                <a:rPr lang="en-GB" sz="2400" b="1" dirty="0"/>
                <a:t>Object</a:t>
              </a:r>
            </a:p>
          </p:txBody>
        </p:sp>
        <p:sp>
          <p:nvSpPr>
            <p:cNvPr id="5" name="TextBox 4">
              <a:extLst>
                <a:ext uri="{FF2B5EF4-FFF2-40B4-BE49-F238E27FC236}">
                  <a16:creationId xmlns:a16="http://schemas.microsoft.com/office/drawing/2014/main" id="{3AB6875E-61B8-BED6-3C75-1EE9B657B58A}"/>
                </a:ext>
              </a:extLst>
            </p:cNvPr>
            <p:cNvSpPr txBox="1"/>
            <p:nvPr/>
          </p:nvSpPr>
          <p:spPr>
            <a:xfrm rot="1365653">
              <a:off x="6947544" y="2694759"/>
              <a:ext cx="1490792" cy="378691"/>
            </a:xfrm>
            <a:prstGeom prst="rect">
              <a:avLst/>
            </a:prstGeom>
            <a:solidFill>
              <a:srgbClr val="FFF59B"/>
            </a:solidFill>
          </p:spPr>
          <p:txBody>
            <a:bodyPr vert="horz" wrap="square" lIns="0" tIns="0" rIns="0" bIns="0" rtlCol="0" anchor="t" anchorCtr="0">
              <a:normAutofit/>
            </a:bodyPr>
            <a:lstStyle/>
            <a:p>
              <a:pPr algn="ctr"/>
              <a:r>
                <a:rPr lang="en-GB" sz="2400" b="1" dirty="0"/>
                <a:t>Oriented</a:t>
              </a:r>
            </a:p>
          </p:txBody>
        </p:sp>
        <p:sp>
          <p:nvSpPr>
            <p:cNvPr id="6" name="TextBox 5">
              <a:extLst>
                <a:ext uri="{FF2B5EF4-FFF2-40B4-BE49-F238E27FC236}">
                  <a16:creationId xmlns:a16="http://schemas.microsoft.com/office/drawing/2014/main" id="{5654F6F5-EF05-C523-119B-92BF1C286822}"/>
                </a:ext>
              </a:extLst>
            </p:cNvPr>
            <p:cNvSpPr txBox="1"/>
            <p:nvPr/>
          </p:nvSpPr>
          <p:spPr>
            <a:xfrm rot="1365653">
              <a:off x="6602255" y="3290757"/>
              <a:ext cx="1871967" cy="351105"/>
            </a:xfrm>
            <a:prstGeom prst="rect">
              <a:avLst/>
            </a:prstGeom>
            <a:solidFill>
              <a:srgbClr val="FDD59B"/>
            </a:solidFill>
          </p:spPr>
          <p:txBody>
            <a:bodyPr vert="horz" wrap="square" lIns="0" tIns="0" rIns="0" bIns="0" rtlCol="0" anchor="t" anchorCtr="0">
              <a:normAutofit fontScale="85000" lnSpcReduction="10000"/>
            </a:bodyPr>
            <a:lstStyle/>
            <a:p>
              <a:pPr algn="ctr"/>
              <a:r>
                <a:rPr lang="en-GB" sz="2400" b="1" dirty="0"/>
                <a:t>Programming</a:t>
              </a:r>
            </a:p>
          </p:txBody>
        </p:sp>
      </p:grpSp>
    </p:spTree>
    <p:extLst>
      <p:ext uri="{BB962C8B-B14F-4D97-AF65-F5344CB8AC3E}">
        <p14:creationId xmlns:p14="http://schemas.microsoft.com/office/powerpoint/2010/main" val="154467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quarter" idx="10"/>
          </p:nvPr>
        </p:nvSpPr>
        <p:spPr/>
        <p:txBody>
          <a:bodyPr/>
          <a:lstStyle/>
          <a:p>
            <a:r>
              <a:rPr lang="en-GB" dirty="0">
                <a:solidFill>
                  <a:srgbClr val="F3612C"/>
                </a:solidFill>
              </a:rPr>
              <a:t>What is Python 3?</a:t>
            </a:r>
          </a:p>
        </p:txBody>
      </p:sp>
      <p:sp>
        <p:nvSpPr>
          <p:cNvPr id="2" name="Text Placeholder 1">
            <a:extLst>
              <a:ext uri="{FF2B5EF4-FFF2-40B4-BE49-F238E27FC236}">
                <a16:creationId xmlns:a16="http://schemas.microsoft.com/office/drawing/2014/main" id="{FDEC42BA-4BD9-8277-7418-60010989F431}"/>
              </a:ext>
            </a:extLst>
          </p:cNvPr>
          <p:cNvSpPr>
            <a:spLocks noGrp="1"/>
          </p:cNvSpPr>
          <p:nvPr>
            <p:ph type="body" sz="quarter" idx="15"/>
          </p:nvPr>
        </p:nvSpPr>
        <p:spPr>
          <a:xfrm>
            <a:off x="4861647" y="620313"/>
            <a:ext cx="6770687" cy="5112343"/>
          </a:xfrm>
        </p:spPr>
        <p:txBody>
          <a:bodyPr/>
          <a:lstStyle/>
          <a:p>
            <a:r>
              <a:rPr lang="en-GB" sz="2400" b="1" dirty="0"/>
              <a:t>Python 3 was released in December 2008</a:t>
            </a:r>
          </a:p>
          <a:p>
            <a:pPr marL="457200" lvl="1" indent="-228600">
              <a:buFont typeface="Arial" panose="020B0604020202020204" pitchFamily="34" charset="0"/>
              <a:buChar char="•"/>
            </a:pPr>
            <a:r>
              <a:rPr lang="en-GB" sz="2400" dirty="0">
                <a:latin typeface="Montserrat"/>
              </a:rPr>
              <a:t>Also known as Python 3000 or Py3k</a:t>
            </a:r>
          </a:p>
          <a:p>
            <a:pPr marL="457200" lvl="1" indent="-228600">
              <a:buFont typeface="Arial" panose="020B0604020202020204" pitchFamily="34" charset="0"/>
              <a:buChar char="•"/>
            </a:pPr>
            <a:r>
              <a:rPr lang="en-GB" sz="2400" dirty="0">
                <a:latin typeface="Montserrat"/>
              </a:rPr>
              <a:t>New version of the language</a:t>
            </a:r>
          </a:p>
          <a:p>
            <a:pPr marL="457200" lvl="1" indent="-228600">
              <a:buFont typeface="Arial" panose="020B0604020202020204" pitchFamily="34" charset="0"/>
              <a:buChar char="•"/>
            </a:pPr>
            <a:endParaRPr lang="en-GB" sz="2400" dirty="0"/>
          </a:p>
          <a:p>
            <a:r>
              <a:rPr lang="en-GB" sz="2400" b="1" dirty="0"/>
              <a:t>Not backward compatible with Python 2</a:t>
            </a:r>
          </a:p>
          <a:p>
            <a:pPr marL="457200" lvl="1" indent="-228600">
              <a:buFont typeface="Arial" panose="020B0604020202020204" pitchFamily="34" charset="0"/>
              <a:buChar char="•"/>
            </a:pPr>
            <a:r>
              <a:rPr lang="en-GB" sz="2400" i="1" dirty="0">
                <a:latin typeface="Montserrat"/>
              </a:rPr>
              <a:t>2to3.py</a:t>
            </a:r>
            <a:r>
              <a:rPr lang="en-GB" sz="2400" dirty="0">
                <a:latin typeface="Montserrat"/>
              </a:rPr>
              <a:t> tool distributed from Python 2.6 and 3.</a:t>
            </a:r>
            <a:r>
              <a:rPr lang="en-GB" sz="2400" b="0" i="1" dirty="0">
                <a:latin typeface="Montserrat"/>
              </a:rPr>
              <a:t>n</a:t>
            </a:r>
          </a:p>
          <a:p>
            <a:pPr marL="457200" lvl="1" indent="-228600">
              <a:buFont typeface="Arial" panose="020B0604020202020204" pitchFamily="34" charset="0"/>
              <a:buChar char="•"/>
            </a:pPr>
            <a:endParaRPr lang="en-GB" sz="2400" b="0" i="1" dirty="0">
              <a:latin typeface="Montserrat"/>
            </a:endParaRPr>
          </a:p>
          <a:p>
            <a:r>
              <a:rPr lang="en-GB" sz="2400" b="1" dirty="0"/>
              <a:t>Most language features are the same</a:t>
            </a:r>
          </a:p>
          <a:p>
            <a:pPr marL="457200" lvl="1" indent="-228600">
              <a:buFont typeface="Arial" panose="020B0604020202020204" pitchFamily="34" charset="0"/>
              <a:buChar char="•"/>
            </a:pPr>
            <a:r>
              <a:rPr lang="en-GB" sz="2400" dirty="0">
                <a:latin typeface="Montserrat"/>
              </a:rPr>
              <a:t>Some detail has changed</a:t>
            </a:r>
          </a:p>
          <a:p>
            <a:pPr marL="457200" lvl="1" indent="-228600">
              <a:buFont typeface="Arial" panose="020B0604020202020204" pitchFamily="34" charset="0"/>
              <a:buChar char="•"/>
            </a:pPr>
            <a:r>
              <a:rPr lang="en-GB" sz="2400" dirty="0">
                <a:latin typeface="Montserrat"/>
              </a:rPr>
              <a:t>Syntax cleaned up</a:t>
            </a:r>
          </a:p>
          <a:p>
            <a:pPr marL="457200" lvl="1" indent="-228600">
              <a:buFont typeface="Arial" panose="020B0604020202020204" pitchFamily="34" charset="0"/>
              <a:buChar char="•"/>
            </a:pPr>
            <a:r>
              <a:rPr lang="en-GB" sz="2400" dirty="0">
                <a:latin typeface="Montserrat"/>
              </a:rPr>
              <a:t>Many deprecated features have been removed</a:t>
            </a:r>
          </a:p>
          <a:p>
            <a:endParaRPr lang="en-GB" sz="2400" dirty="0"/>
          </a:p>
        </p:txBody>
      </p:sp>
      <p:sp>
        <p:nvSpPr>
          <p:cNvPr id="3" name="Slide Number Placeholder 2">
            <a:extLst>
              <a:ext uri="{FF2B5EF4-FFF2-40B4-BE49-F238E27FC236}">
                <a16:creationId xmlns:a16="http://schemas.microsoft.com/office/drawing/2014/main" id="{BE5D79B5-8693-9A69-481C-B1A5A54D7655}"/>
              </a:ext>
            </a:extLst>
          </p:cNvPr>
          <p:cNvSpPr>
            <a:spLocks noGrp="1"/>
          </p:cNvSpPr>
          <p:nvPr>
            <p:ph type="sldNum" sz="quarter" idx="4"/>
          </p:nvPr>
        </p:nvSpPr>
        <p:spPr/>
        <p:txBody>
          <a:bodyPr/>
          <a:lstStyle/>
          <a:p>
            <a:fld id="{EF892D59-8F09-EF4B-AD6D-DA609442F868}" type="slidenum">
              <a:rPr lang="en-GB" smtClean="0"/>
              <a:pPr/>
              <a:t>4</a:t>
            </a:fld>
            <a:endParaRPr lang="en-GB"/>
          </a:p>
        </p:txBody>
      </p:sp>
    </p:spTree>
    <p:extLst>
      <p:ext uri="{BB962C8B-B14F-4D97-AF65-F5344CB8AC3E}">
        <p14:creationId xmlns:p14="http://schemas.microsoft.com/office/powerpoint/2010/main" val="203853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Slide Number Placeholder 4">
            <a:extLst>
              <a:ext uri="{FF2B5EF4-FFF2-40B4-BE49-F238E27FC236}">
                <a16:creationId xmlns:a16="http://schemas.microsoft.com/office/drawing/2014/main" id="{5E942012-B91B-AC5F-1DE5-BC46B021E071}"/>
              </a:ext>
            </a:extLst>
          </p:cNvPr>
          <p:cNvSpPr>
            <a:spLocks noGrp="1"/>
          </p:cNvSpPr>
          <p:nvPr>
            <p:ph type="sldNum" sz="quarter" idx="4"/>
          </p:nvPr>
        </p:nvSpPr>
        <p:spPr/>
        <p:txBody>
          <a:bodyPr/>
          <a:lstStyle/>
          <a:p>
            <a:pPr>
              <a:spcAft>
                <a:spcPts val="600"/>
              </a:spcAft>
            </a:pPr>
            <a:fld id="{EF892D59-8F09-EF4B-AD6D-DA609442F868}" type="slidenum">
              <a:rPr lang="en-GB" smtClean="0"/>
              <a:pPr>
                <a:spcAft>
                  <a:spcPts val="600"/>
                </a:spcAft>
              </a:pPr>
              <a:t>5</a:t>
            </a:fld>
            <a:endParaRPr lang="en-GB"/>
          </a:p>
        </p:txBody>
      </p:sp>
      <p:sp>
        <p:nvSpPr>
          <p:cNvPr id="7171" name="Rectangle 3"/>
          <p:cNvSpPr>
            <a:spLocks noGrp="1" noChangeArrowheads="1"/>
          </p:cNvSpPr>
          <p:nvPr>
            <p:ph type="body" sz="quarter" idx="4294967295"/>
          </p:nvPr>
        </p:nvSpPr>
        <p:spPr>
          <a:xfrm>
            <a:off x="542838" y="1087241"/>
            <a:ext cx="6677891" cy="5706104"/>
          </a:xfrm>
        </p:spPr>
        <p:txBody>
          <a:bodyPr anchor="t">
            <a:normAutofit fontScale="92500" lnSpcReduction="10000"/>
          </a:bodyPr>
          <a:lstStyle/>
          <a:p>
            <a:pPr>
              <a:lnSpc>
                <a:spcPct val="110000"/>
              </a:lnSpc>
            </a:pPr>
            <a:r>
              <a:rPr lang="en-GB" b="1" dirty="0">
                <a:latin typeface="Montserrat"/>
              </a:rPr>
              <a:t>The most common version is written in C</a:t>
            </a:r>
            <a:endParaRPr lang="en-US" dirty="0">
              <a:latin typeface="Montserrat"/>
            </a:endParaRPr>
          </a:p>
          <a:p>
            <a:pPr marL="457200" lvl="4" indent="-228600">
              <a:lnSpc>
                <a:spcPct val="110000"/>
              </a:lnSpc>
              <a:buFont typeface="Arial"/>
              <a:buChar char="•"/>
            </a:pPr>
            <a:r>
              <a:rPr lang="en-GB" dirty="0">
                <a:latin typeface="Montserrat"/>
              </a:rPr>
              <a:t> Known as </a:t>
            </a:r>
            <a:r>
              <a:rPr lang="en-GB" dirty="0" err="1">
                <a:latin typeface="Montserrat"/>
              </a:rPr>
              <a:t>CPython</a:t>
            </a:r>
            <a:endParaRPr lang="en-GB" dirty="0">
              <a:latin typeface="Montserrat"/>
            </a:endParaRPr>
          </a:p>
          <a:p>
            <a:pPr marL="457200" lvl="1" indent="-228600">
              <a:lnSpc>
                <a:spcPct val="110000"/>
              </a:lnSpc>
              <a:buFont typeface="Arial"/>
              <a:buChar char="•"/>
            </a:pPr>
            <a:r>
              <a:rPr lang="en-GB" sz="1800" dirty="0">
                <a:latin typeface="Montserrat"/>
              </a:rPr>
              <a:t> Java based version: </a:t>
            </a:r>
            <a:r>
              <a:rPr lang="en-GB" sz="1800" dirty="0" err="1">
                <a:latin typeface="Montserrat"/>
              </a:rPr>
              <a:t>Jython</a:t>
            </a:r>
            <a:endParaRPr lang="en-GB" sz="1800" dirty="0">
              <a:latin typeface="Montserrat"/>
            </a:endParaRPr>
          </a:p>
          <a:p>
            <a:pPr marL="457200" lvl="1" indent="-228600">
              <a:lnSpc>
                <a:spcPct val="110000"/>
              </a:lnSpc>
              <a:buFont typeface="Arial"/>
              <a:buChar char="•"/>
            </a:pPr>
            <a:r>
              <a:rPr lang="en-GB" sz="1800" dirty="0">
                <a:latin typeface="Montserrat"/>
              </a:rPr>
              <a:t> C# (</a:t>
            </a:r>
            <a:r>
              <a:rPr lang="en-GB" sz="1800" dirty="0" err="1">
                <a:latin typeface="Montserrat"/>
              </a:rPr>
              <a:t>.Net</a:t>
            </a:r>
            <a:r>
              <a:rPr lang="en-GB" sz="1800" dirty="0">
                <a:latin typeface="Montserrat"/>
              </a:rPr>
              <a:t>) based version: Iron Python</a:t>
            </a:r>
          </a:p>
          <a:p>
            <a:pPr marL="457200" lvl="1" indent="-228600">
              <a:lnSpc>
                <a:spcPct val="110000"/>
              </a:lnSpc>
              <a:buFont typeface="Arial"/>
              <a:buChar char="•"/>
            </a:pPr>
            <a:endParaRPr lang="en-GB" sz="1800" dirty="0">
              <a:latin typeface="Montserrat"/>
            </a:endParaRPr>
          </a:p>
          <a:p>
            <a:pPr marL="0" lvl="1" indent="0">
              <a:lnSpc>
                <a:spcPct val="110000"/>
              </a:lnSpc>
              <a:buNone/>
            </a:pPr>
            <a:r>
              <a:rPr lang="en-GB" b="1" dirty="0">
                <a:latin typeface="Montserrat"/>
              </a:rPr>
              <a:t>Python based version: </a:t>
            </a:r>
            <a:r>
              <a:rPr lang="en-GB" b="1" dirty="0" err="1">
                <a:latin typeface="Montserrat"/>
              </a:rPr>
              <a:t>PyPy</a:t>
            </a:r>
            <a:endParaRPr lang="en-GB" b="1" dirty="0">
              <a:latin typeface="Montserrat"/>
            </a:endParaRPr>
          </a:p>
          <a:p>
            <a:pPr marL="457200" lvl="1" indent="-228600">
              <a:lnSpc>
                <a:spcPct val="110000"/>
              </a:lnSpc>
              <a:buFont typeface="Arial"/>
              <a:buChar char="•"/>
            </a:pPr>
            <a:r>
              <a:rPr lang="en-GB" sz="1800" dirty="0">
                <a:latin typeface="Montserrat"/>
              </a:rPr>
              <a:t>Just-in-time compiler</a:t>
            </a:r>
          </a:p>
          <a:p>
            <a:pPr marL="457200" lvl="1" indent="-228600">
              <a:lnSpc>
                <a:spcPct val="110000"/>
              </a:lnSpc>
              <a:buFont typeface="Arial"/>
              <a:buChar char="•"/>
            </a:pPr>
            <a:r>
              <a:rPr lang="en-GB" sz="1800" dirty="0">
                <a:latin typeface="Montserrat"/>
              </a:rPr>
              <a:t>Remarkable performance improvements x4</a:t>
            </a:r>
          </a:p>
          <a:p>
            <a:pPr marL="457200" lvl="5">
              <a:lnSpc>
                <a:spcPct val="110000"/>
              </a:lnSpc>
              <a:buSzPct val="125000"/>
            </a:pPr>
            <a:r>
              <a:rPr lang="en-GB" dirty="0"/>
              <a:t>Fewer threading issues</a:t>
            </a:r>
          </a:p>
          <a:p>
            <a:pPr marL="457200" lvl="5">
              <a:lnSpc>
                <a:spcPct val="110000"/>
              </a:lnSpc>
              <a:buSzPct val="125000"/>
            </a:pPr>
            <a:r>
              <a:rPr lang="en-GB" dirty="0"/>
              <a:t>Latest version is 3.9.10</a:t>
            </a:r>
          </a:p>
          <a:p>
            <a:pPr marL="457200" lvl="5">
              <a:lnSpc>
                <a:spcPct val="110000"/>
              </a:lnSpc>
              <a:buSzPct val="125000"/>
            </a:pPr>
            <a:r>
              <a:rPr lang="en-GB" dirty="0"/>
              <a:t>Might be the default Python one day</a:t>
            </a:r>
          </a:p>
          <a:p>
            <a:pPr marL="457200" lvl="5">
              <a:lnSpc>
                <a:spcPct val="110000"/>
              </a:lnSpc>
              <a:buSzPct val="125000"/>
            </a:pPr>
            <a:r>
              <a:rPr lang="en-GB" dirty="0"/>
              <a:t>Compile it yourself!</a:t>
            </a:r>
          </a:p>
          <a:p>
            <a:pPr marL="457200" lvl="5">
              <a:lnSpc>
                <a:spcPct val="110000"/>
              </a:lnSpc>
              <a:buSzPct val="125000"/>
            </a:pPr>
            <a:endParaRPr lang="en-GB" dirty="0"/>
          </a:p>
          <a:p>
            <a:pPr>
              <a:lnSpc>
                <a:spcPct val="110000"/>
              </a:lnSpc>
            </a:pPr>
            <a:r>
              <a:rPr lang="en-GB" b="1" dirty="0">
                <a:latin typeface="Montserrat"/>
              </a:rPr>
              <a:t>Platform Agnostic</a:t>
            </a:r>
          </a:p>
          <a:p>
            <a:pPr marL="457200" indent="-228600">
              <a:lnSpc>
                <a:spcPct val="110000"/>
              </a:lnSpc>
              <a:buFont typeface="Arial"/>
              <a:buChar char="•"/>
            </a:pPr>
            <a:r>
              <a:rPr lang="en-GB" sz="1800" dirty="0">
                <a:latin typeface="Montserrat"/>
              </a:rPr>
              <a:t>No platform specific functions in the base language</a:t>
            </a:r>
          </a:p>
          <a:p>
            <a:pPr marL="457200" indent="-228600">
              <a:lnSpc>
                <a:spcPct val="110000"/>
              </a:lnSpc>
              <a:buFont typeface="Arial"/>
              <a:buChar char="•"/>
            </a:pPr>
            <a:r>
              <a:rPr lang="en-GB" sz="1800" dirty="0">
                <a:latin typeface="Montserrat"/>
              </a:rPr>
              <a:t>Greater portability for applications</a:t>
            </a:r>
          </a:p>
        </p:txBody>
      </p:sp>
      <p:sp>
        <p:nvSpPr>
          <p:cNvPr id="7170" name="Rectangle 2"/>
          <p:cNvSpPr>
            <a:spLocks noGrp="1" noChangeArrowheads="1"/>
          </p:cNvSpPr>
          <p:nvPr>
            <p:ph type="body" sz="quarter" idx="4294967295"/>
          </p:nvPr>
        </p:nvSpPr>
        <p:spPr>
          <a:xfrm>
            <a:off x="971550" y="391755"/>
            <a:ext cx="5124450" cy="519113"/>
          </a:xfrm>
        </p:spPr>
        <p:txBody>
          <a:bodyPr anchor="t">
            <a:normAutofit/>
          </a:bodyPr>
          <a:lstStyle/>
          <a:p>
            <a:pPr eaLnBrk="1" hangingPunct="1">
              <a:lnSpc>
                <a:spcPct val="90000"/>
              </a:lnSpc>
              <a:spcAft>
                <a:spcPts val="600"/>
              </a:spcAft>
            </a:pPr>
            <a:r>
              <a:rPr lang="en-GB" sz="3600" dirty="0">
                <a:latin typeface="Montserrat Black" panose="00000A00000000000000" pitchFamily="2" charset="0"/>
              </a:rPr>
              <a:t>Why Python?</a:t>
            </a:r>
          </a:p>
        </p:txBody>
      </p:sp>
      <p:pic>
        <p:nvPicPr>
          <p:cNvPr id="2" name="Picture 2" descr="Logo, icon&#10;&#10;Description automatically generated">
            <a:extLst>
              <a:ext uri="{FF2B5EF4-FFF2-40B4-BE49-F238E27FC236}">
                <a16:creationId xmlns:a16="http://schemas.microsoft.com/office/drawing/2014/main" id="{5EB4B7C9-28CA-C0B5-68FF-910E9014CDA9}"/>
              </a:ext>
            </a:extLst>
          </p:cNvPr>
          <p:cNvPicPr>
            <a:picLocks noChangeAspect="1"/>
          </p:cNvPicPr>
          <p:nvPr/>
        </p:nvPicPr>
        <p:blipFill>
          <a:blip r:embed="rId3"/>
          <a:stretch>
            <a:fillRect/>
          </a:stretch>
        </p:blipFill>
        <p:spPr>
          <a:xfrm>
            <a:off x="6894629" y="973498"/>
            <a:ext cx="4687893" cy="4687893"/>
          </a:xfrm>
          <a:prstGeom prst="rect">
            <a:avLst/>
          </a:prstGeom>
          <a:noFill/>
        </p:spPr>
      </p:pic>
    </p:spTree>
    <p:extLst>
      <p:ext uri="{BB962C8B-B14F-4D97-AF65-F5344CB8AC3E}">
        <p14:creationId xmlns:p14="http://schemas.microsoft.com/office/powerpoint/2010/main" val="391986913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Slide Number Placeholder 4">
            <a:extLst>
              <a:ext uri="{FF2B5EF4-FFF2-40B4-BE49-F238E27FC236}">
                <a16:creationId xmlns:a16="http://schemas.microsoft.com/office/drawing/2014/main" id="{1E23CFC9-CA13-F667-2490-BFB4AFB0D735}"/>
              </a:ext>
            </a:extLst>
          </p:cNvPr>
          <p:cNvSpPr>
            <a:spLocks noGrp="1"/>
          </p:cNvSpPr>
          <p:nvPr>
            <p:ph type="sldNum" sz="quarter" idx="4"/>
          </p:nvPr>
        </p:nvSpPr>
        <p:spPr/>
        <p:txBody>
          <a:bodyPr anchor="b">
            <a:normAutofit/>
          </a:bodyPr>
          <a:lstStyle/>
          <a:p>
            <a:pPr>
              <a:spcAft>
                <a:spcPts val="600"/>
              </a:spcAft>
            </a:pPr>
            <a:fld id="{EF892D59-8F09-EF4B-AD6D-DA609442F868}" type="slidenum">
              <a:rPr lang="en-GB" smtClean="0"/>
              <a:pPr>
                <a:spcAft>
                  <a:spcPts val="600"/>
                </a:spcAft>
              </a:pPr>
              <a:t>6</a:t>
            </a:fld>
            <a:endParaRPr lang="en-GB"/>
          </a:p>
        </p:txBody>
      </p:sp>
      <p:sp>
        <p:nvSpPr>
          <p:cNvPr id="8195" name="Rectangle 3"/>
          <p:cNvSpPr>
            <a:spLocks noGrp="1" noChangeArrowheads="1"/>
          </p:cNvSpPr>
          <p:nvPr>
            <p:ph type="body" sz="quarter" idx="4294967295"/>
          </p:nvPr>
        </p:nvSpPr>
        <p:spPr>
          <a:xfrm>
            <a:off x="628073" y="1341438"/>
            <a:ext cx="6853238" cy="5099050"/>
          </a:xfrm>
        </p:spPr>
        <p:txBody>
          <a:bodyPr anchor="t">
            <a:normAutofit/>
          </a:bodyPr>
          <a:lstStyle/>
          <a:p>
            <a:pPr>
              <a:lnSpc>
                <a:spcPct val="90000"/>
              </a:lnSpc>
            </a:pPr>
            <a:r>
              <a:rPr lang="en-GB" sz="2000" b="1" dirty="0">
                <a:latin typeface="Montserrat"/>
              </a:rPr>
              <a:t>Power</a:t>
            </a:r>
          </a:p>
          <a:p>
            <a:pPr marL="514350" lvl="1" indent="-285750">
              <a:lnSpc>
                <a:spcPct val="90000"/>
              </a:lnSpc>
              <a:buFont typeface="Arial" panose="020B0604020202020204" pitchFamily="34" charset="0"/>
              <a:buChar char="•"/>
            </a:pPr>
            <a:r>
              <a:rPr lang="en-GB" sz="2000" dirty="0">
                <a:latin typeface="Montserrat"/>
              </a:rPr>
              <a:t>Garbage collector </a:t>
            </a:r>
          </a:p>
          <a:p>
            <a:pPr marL="457200" lvl="1" indent="-228600">
              <a:lnSpc>
                <a:spcPct val="90000"/>
              </a:lnSpc>
              <a:buFont typeface="Arial" panose="020B0604020202020204" pitchFamily="34" charset="0"/>
              <a:buChar char="•"/>
            </a:pPr>
            <a:r>
              <a:rPr lang="en-GB" sz="2000" dirty="0">
                <a:latin typeface="Montserrat"/>
              </a:rPr>
              <a:t>Native Unicode objects</a:t>
            </a:r>
            <a:br>
              <a:rPr lang="en-GB" sz="2000" dirty="0">
                <a:latin typeface="Montserrat"/>
              </a:rPr>
            </a:br>
            <a:endParaRPr lang="en-GB" sz="2000" dirty="0">
              <a:latin typeface="Montserrat"/>
            </a:endParaRPr>
          </a:p>
          <a:p>
            <a:pPr>
              <a:lnSpc>
                <a:spcPct val="90000"/>
              </a:lnSpc>
            </a:pPr>
            <a:r>
              <a:rPr lang="en-GB" sz="2000" b="1" dirty="0">
                <a:latin typeface="Montserrat"/>
              </a:rPr>
              <a:t>Supports many component libraries </a:t>
            </a:r>
          </a:p>
          <a:p>
            <a:pPr marL="457200" lvl="1" indent="-228600">
              <a:lnSpc>
                <a:spcPct val="90000"/>
              </a:lnSpc>
              <a:buFont typeface="Arial" panose="020B0604020202020204" pitchFamily="34" charset="0"/>
              <a:buChar char="•"/>
            </a:pPr>
            <a:r>
              <a:rPr lang="en-GB" sz="2000" dirty="0">
                <a:latin typeface="Montserrat"/>
              </a:rPr>
              <a:t>GUI libraries such as </a:t>
            </a:r>
            <a:r>
              <a:rPr lang="en-GB" sz="2000" dirty="0" err="1">
                <a:latin typeface="Montserrat"/>
              </a:rPr>
              <a:t>wxPython</a:t>
            </a:r>
            <a:r>
              <a:rPr lang="en-GB" sz="2000" dirty="0">
                <a:latin typeface="Montserrat"/>
              </a:rPr>
              <a:t> and </a:t>
            </a:r>
            <a:r>
              <a:rPr lang="en-GB" sz="2000" dirty="0" err="1">
                <a:latin typeface="Montserrat"/>
              </a:rPr>
              <a:t>PyQt</a:t>
            </a:r>
            <a:endParaRPr lang="en-GB" sz="2000" dirty="0">
              <a:latin typeface="Montserrat"/>
            </a:endParaRPr>
          </a:p>
          <a:p>
            <a:pPr marL="514350" lvl="1" indent="-285750">
              <a:lnSpc>
                <a:spcPct val="90000"/>
              </a:lnSpc>
              <a:buFont typeface="Arial" panose="020B0604020202020204" pitchFamily="34" charset="0"/>
              <a:buChar char="•"/>
            </a:pPr>
            <a:r>
              <a:rPr lang="en-GB" sz="2000" dirty="0">
                <a:latin typeface="Montserrat"/>
              </a:rPr>
              <a:t>Scientific libraries such as NumPy, DISLIN, SciPy, etc.</a:t>
            </a:r>
          </a:p>
          <a:p>
            <a:pPr marL="457200" lvl="1" indent="-228600">
              <a:lnSpc>
                <a:spcPct val="90000"/>
              </a:lnSpc>
              <a:buFont typeface="Arial" panose="020B0604020202020204" pitchFamily="34" charset="0"/>
              <a:buChar char="•"/>
            </a:pPr>
            <a:r>
              <a:rPr lang="en-GB" sz="2000" dirty="0">
                <a:latin typeface="Montserrat"/>
              </a:rPr>
              <a:t>Mature JSON support</a:t>
            </a:r>
          </a:p>
          <a:p>
            <a:pPr marL="457200" lvl="1" indent="-228600">
              <a:lnSpc>
                <a:spcPct val="90000"/>
              </a:lnSpc>
              <a:buFont typeface="Arial" panose="020B0604020202020204" pitchFamily="34" charset="0"/>
              <a:buChar char="•"/>
            </a:pPr>
            <a:r>
              <a:rPr lang="en-GB" sz="2000" dirty="0">
                <a:latin typeface="Montserrat"/>
              </a:rPr>
              <a:t>Web template systems such as Jinja2, Mako, etc.</a:t>
            </a:r>
          </a:p>
          <a:p>
            <a:pPr marL="514350" lvl="1" indent="-285750">
              <a:lnSpc>
                <a:spcPct val="90000"/>
              </a:lnSpc>
              <a:buFont typeface="Arial" panose="020B0604020202020204" pitchFamily="34" charset="0"/>
              <a:buChar char="•"/>
            </a:pPr>
            <a:r>
              <a:rPr lang="en-GB" sz="2000" dirty="0">
                <a:latin typeface="Montserrat"/>
              </a:rPr>
              <a:t>Web frameworks such as Django, Pyjamas, and </a:t>
            </a:r>
            <a:r>
              <a:rPr lang="en-GB" sz="2000" dirty="0" err="1">
                <a:latin typeface="Montserrat"/>
              </a:rPr>
              <a:t>Zope</a:t>
            </a:r>
            <a:r>
              <a:rPr lang="en-GB" sz="2000" dirty="0">
                <a:latin typeface="Montserrat"/>
              </a:rPr>
              <a:t> </a:t>
            </a:r>
          </a:p>
          <a:p>
            <a:pPr marL="457200" lvl="1" indent="-228600">
              <a:lnSpc>
                <a:spcPct val="90000"/>
              </a:lnSpc>
              <a:buFont typeface="Arial" panose="020B0604020202020204" pitchFamily="34" charset="0"/>
              <a:buChar char="•"/>
            </a:pPr>
            <a:r>
              <a:rPr lang="en-GB" sz="2000" dirty="0">
                <a:latin typeface="Montserrat"/>
              </a:rPr>
              <a:t>Relational Databases support</a:t>
            </a:r>
          </a:p>
          <a:p>
            <a:pPr marL="457200" lvl="1" indent="-228600">
              <a:lnSpc>
                <a:spcPct val="90000"/>
              </a:lnSpc>
              <a:buFont typeface="Arial" panose="020B0604020202020204" pitchFamily="34" charset="0"/>
              <a:buChar char="•"/>
            </a:pPr>
            <a:r>
              <a:rPr lang="en-GB" sz="2000" dirty="0">
                <a:latin typeface="Montserrat"/>
              </a:rPr>
              <a:t>Libraries may be coded in C or C++</a:t>
            </a:r>
          </a:p>
        </p:txBody>
      </p:sp>
      <p:sp>
        <p:nvSpPr>
          <p:cNvPr id="8194" name="Rectangle 2"/>
          <p:cNvSpPr>
            <a:spLocks noGrp="1" noChangeArrowheads="1"/>
          </p:cNvSpPr>
          <p:nvPr>
            <p:ph type="body" sz="quarter" idx="4294967295"/>
          </p:nvPr>
        </p:nvSpPr>
        <p:spPr>
          <a:xfrm>
            <a:off x="973137" y="429907"/>
            <a:ext cx="5122863" cy="520700"/>
          </a:xfrm>
        </p:spPr>
        <p:txBody>
          <a:bodyPr anchor="t">
            <a:normAutofit/>
          </a:bodyPr>
          <a:lstStyle/>
          <a:p>
            <a:pPr eaLnBrk="1" hangingPunct="1">
              <a:lnSpc>
                <a:spcPct val="90000"/>
              </a:lnSpc>
              <a:spcAft>
                <a:spcPts val="600"/>
              </a:spcAft>
            </a:pPr>
            <a:r>
              <a:rPr lang="en-GB" sz="3600" dirty="0">
                <a:latin typeface="Montserrat Black" panose="00000A00000000000000" pitchFamily="2" charset="0"/>
              </a:rPr>
              <a:t>Why Python?</a:t>
            </a:r>
          </a:p>
        </p:txBody>
      </p:sp>
      <p:pic>
        <p:nvPicPr>
          <p:cNvPr id="8" name="Picture 8" descr="A picture containing text, container, basket, bin&#10;&#10;Description automatically generated">
            <a:extLst>
              <a:ext uri="{FF2B5EF4-FFF2-40B4-BE49-F238E27FC236}">
                <a16:creationId xmlns:a16="http://schemas.microsoft.com/office/drawing/2014/main" id="{881C10A2-73B6-8549-0519-CCA839301DE0}"/>
              </a:ext>
            </a:extLst>
          </p:cNvPr>
          <p:cNvPicPr>
            <a:picLocks noChangeAspect="1"/>
          </p:cNvPicPr>
          <p:nvPr/>
        </p:nvPicPr>
        <p:blipFill>
          <a:blip r:embed="rId3"/>
          <a:stretch>
            <a:fillRect/>
          </a:stretch>
        </p:blipFill>
        <p:spPr>
          <a:xfrm>
            <a:off x="7598579" y="502367"/>
            <a:ext cx="4593420" cy="5143817"/>
          </a:xfrm>
          <a:prstGeom prst="rect">
            <a:avLst/>
          </a:prstGeom>
          <a:noFill/>
        </p:spPr>
      </p:pic>
    </p:spTree>
    <p:extLst>
      <p:ext uri="{BB962C8B-B14F-4D97-AF65-F5344CB8AC3E}">
        <p14:creationId xmlns:p14="http://schemas.microsoft.com/office/powerpoint/2010/main" val="391043146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idx="4294967295"/>
          </p:nvPr>
        </p:nvSpPr>
        <p:spPr>
          <a:xfrm>
            <a:off x="997454" y="343962"/>
            <a:ext cx="11517312" cy="804863"/>
          </a:xfrm>
        </p:spPr>
        <p:txBody>
          <a:bodyPr/>
          <a:lstStyle/>
          <a:p>
            <a:r>
              <a:rPr lang="en-GB" altLang="en-US" dirty="0"/>
              <a:t>Zen of Python</a:t>
            </a:r>
            <a:endParaRPr lang="en-US" altLang="en-US" dirty="0"/>
          </a:p>
        </p:txBody>
      </p:sp>
      <p:sp>
        <p:nvSpPr>
          <p:cNvPr id="9220" name="Rectangle 3"/>
          <p:cNvSpPr>
            <a:spLocks noGrp="1" noChangeArrowheads="1"/>
          </p:cNvSpPr>
          <p:nvPr>
            <p:ph idx="4294967295"/>
          </p:nvPr>
        </p:nvSpPr>
        <p:spPr>
          <a:xfrm>
            <a:off x="755364" y="1098212"/>
            <a:ext cx="11515725" cy="1093788"/>
          </a:xfrm>
        </p:spPr>
        <p:txBody>
          <a:bodyPr/>
          <a:lstStyle/>
          <a:p>
            <a:r>
              <a:rPr lang="en-GB" sz="2000" b="1" dirty="0">
                <a:latin typeface="Montserrat"/>
              </a:rPr>
              <a:t>19 guiding principles</a:t>
            </a:r>
            <a:endParaRPr lang="en-US" sz="2000" dirty="0">
              <a:latin typeface="Montserrat"/>
            </a:endParaRPr>
          </a:p>
          <a:p>
            <a:endParaRPr lang="en-GB" sz="2000" dirty="0"/>
          </a:p>
          <a:p>
            <a:endParaRPr lang="en-GB" sz="2000" dirty="0"/>
          </a:p>
          <a:p>
            <a:endParaRPr lang="en-GB" sz="2000" dirty="0"/>
          </a:p>
          <a:p>
            <a:endParaRPr lang="en-GB" sz="2000" dirty="0">
              <a:latin typeface="Montserrat"/>
            </a:endParaRPr>
          </a:p>
          <a:p>
            <a:endParaRPr lang="en-GB" sz="2000" dirty="0">
              <a:latin typeface="Montserrat"/>
            </a:endParaRPr>
          </a:p>
          <a:p>
            <a:endParaRPr lang="en-GB" sz="2000" dirty="0">
              <a:latin typeface="Montserrat"/>
            </a:endParaRPr>
          </a:p>
          <a:p>
            <a:endParaRPr lang="en-GB" sz="2000" dirty="0">
              <a:latin typeface="Montserrat"/>
            </a:endParaRPr>
          </a:p>
          <a:p>
            <a:endParaRPr lang="en-GB" sz="2000" dirty="0">
              <a:latin typeface="Montserrat"/>
            </a:endParaRPr>
          </a:p>
          <a:p>
            <a:endParaRPr lang="en-GB" sz="2000" dirty="0">
              <a:latin typeface="Montserrat"/>
            </a:endParaRPr>
          </a:p>
          <a:p>
            <a:pPr marL="400050" indent="-400050"/>
            <a:endParaRPr lang="en-GB" sz="2000" b="1" dirty="0"/>
          </a:p>
          <a:p>
            <a:pPr marL="914400" lvl="2" indent="0">
              <a:buNone/>
            </a:pPr>
            <a:endParaRPr lang="en-GB" sz="2000" dirty="0"/>
          </a:p>
        </p:txBody>
      </p:sp>
      <p:pic>
        <p:nvPicPr>
          <p:cNvPr id="4" name="Picture 4" descr="A picture containing text, printer, posing&#10;&#10;Description automatically generated">
            <a:extLst>
              <a:ext uri="{FF2B5EF4-FFF2-40B4-BE49-F238E27FC236}">
                <a16:creationId xmlns:a16="http://schemas.microsoft.com/office/drawing/2014/main" id="{B4F19341-07EE-FDFF-8208-ED4C698C9C1A}"/>
              </a:ext>
            </a:extLst>
          </p:cNvPr>
          <p:cNvPicPr>
            <a:picLocks noChangeAspect="1"/>
          </p:cNvPicPr>
          <p:nvPr/>
        </p:nvPicPr>
        <p:blipFill>
          <a:blip r:embed="rId3"/>
          <a:stretch>
            <a:fillRect/>
          </a:stretch>
        </p:blipFill>
        <p:spPr>
          <a:xfrm>
            <a:off x="8686585" y="1414236"/>
            <a:ext cx="2681153" cy="2785213"/>
          </a:xfrm>
          <a:prstGeom prst="rect">
            <a:avLst/>
          </a:prstGeom>
        </p:spPr>
      </p:pic>
      <p:sp>
        <p:nvSpPr>
          <p:cNvPr id="2" name="TextBox 1">
            <a:extLst>
              <a:ext uri="{FF2B5EF4-FFF2-40B4-BE49-F238E27FC236}">
                <a16:creationId xmlns:a16="http://schemas.microsoft.com/office/drawing/2014/main" id="{FDB654B3-BF5D-E094-1AA2-8C59481AC543}"/>
              </a:ext>
            </a:extLst>
          </p:cNvPr>
          <p:cNvSpPr txBox="1"/>
          <p:nvPr/>
        </p:nvSpPr>
        <p:spPr>
          <a:xfrm>
            <a:off x="7808191" y="4637683"/>
            <a:ext cx="3968173" cy="169277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rtl="0"/>
            <a:r>
              <a:rPr lang="en-GB" sz="2000" b="1" dirty="0">
                <a:solidFill>
                  <a:srgbClr val="004050"/>
                </a:solidFill>
                <a:latin typeface="Montserrat"/>
                <a:ea typeface="Segoe UI"/>
                <a:cs typeface="Segoe UI"/>
              </a:rPr>
              <a:t>…and some entertainment</a:t>
            </a:r>
            <a:r>
              <a:rPr lang="en-US" sz="2000" dirty="0">
                <a:solidFill>
                  <a:srgbClr val="004050"/>
                </a:solidFill>
                <a:latin typeface="Montserrat"/>
                <a:ea typeface="Segoe UI"/>
                <a:cs typeface="Segoe UI"/>
              </a:rPr>
              <a:t>​</a:t>
            </a:r>
          </a:p>
          <a:p>
            <a:pPr marL="514350" lvl="0" indent="-285750" rtl="0">
              <a:buFont typeface="Arial"/>
              <a:buChar char="•"/>
            </a:pPr>
            <a:r>
              <a:rPr lang="en-GB" sz="1800" dirty="0" err="1">
                <a:solidFill>
                  <a:srgbClr val="004050"/>
                </a:solidFill>
                <a:latin typeface="Montserrat"/>
                <a:ea typeface="Arial"/>
                <a:cs typeface="Arial"/>
              </a:rPr>
              <a:t>pygame</a:t>
            </a:r>
            <a:r>
              <a:rPr lang="en-GB" sz="1800" dirty="0">
                <a:solidFill>
                  <a:srgbClr val="004050"/>
                </a:solidFill>
                <a:latin typeface="Montserrat"/>
                <a:ea typeface="Arial"/>
                <a:cs typeface="Arial"/>
              </a:rPr>
              <a:t> </a:t>
            </a:r>
            <a:r>
              <a:rPr lang="en-GB" sz="1800" dirty="0">
                <a:solidFill>
                  <a:srgbClr val="004050"/>
                </a:solidFill>
                <a:latin typeface="Montserrat" panose="00000500000000000000" pitchFamily="2" charset="0"/>
                <a:ea typeface="Arial"/>
                <a:cs typeface="Arial"/>
              </a:rPr>
              <a:t>–</a:t>
            </a:r>
            <a:r>
              <a:rPr lang="en-GB" sz="1800" dirty="0">
                <a:solidFill>
                  <a:srgbClr val="004050"/>
                </a:solidFill>
                <a:latin typeface="Montserrat"/>
                <a:ea typeface="Arial"/>
                <a:cs typeface="Arial"/>
              </a:rPr>
              <a:t> set of libraries for writing games</a:t>
            </a:r>
            <a:r>
              <a:rPr lang="en-US" sz="1800" dirty="0">
                <a:solidFill>
                  <a:srgbClr val="004050"/>
                </a:solidFill>
                <a:latin typeface="Montserrat"/>
                <a:ea typeface="Arial"/>
                <a:cs typeface="Arial"/>
              </a:rPr>
              <a:t>​</a:t>
            </a:r>
          </a:p>
          <a:p>
            <a:pPr marL="514350" lvl="0" indent="-285750" rtl="0">
              <a:buFont typeface="Arial"/>
              <a:buChar char="•"/>
            </a:pPr>
            <a:r>
              <a:rPr lang="en-GB" sz="1800" dirty="0">
                <a:solidFill>
                  <a:srgbClr val="004050"/>
                </a:solidFill>
                <a:latin typeface="Montserrat"/>
                <a:ea typeface="Arial"/>
                <a:cs typeface="Arial"/>
              </a:rPr>
              <a:t>Many games use Python as a scripting language​</a:t>
            </a:r>
          </a:p>
          <a:p>
            <a:pPr marL="514350" lvl="0" indent="-285750" rtl="0">
              <a:buFont typeface="Arial"/>
              <a:buChar char="•"/>
            </a:pPr>
            <a:r>
              <a:rPr lang="en-GB" sz="1800" dirty="0">
                <a:solidFill>
                  <a:srgbClr val="004050"/>
                </a:solidFill>
                <a:latin typeface="Montserrat"/>
                <a:ea typeface="Arial"/>
                <a:cs typeface="Arial"/>
              </a:rPr>
              <a:t>A fun way to learn</a:t>
            </a:r>
            <a:endParaRPr lang="en-GB" dirty="0"/>
          </a:p>
        </p:txBody>
      </p:sp>
      <p:pic>
        <p:nvPicPr>
          <p:cNvPr id="8" name="Picture 9" descr="Text&#10;&#10;Description automatically generated">
            <a:extLst>
              <a:ext uri="{FF2B5EF4-FFF2-40B4-BE49-F238E27FC236}">
                <a16:creationId xmlns:a16="http://schemas.microsoft.com/office/drawing/2014/main" id="{AAED05A8-7BB3-699D-FE12-58DAA89A7457}"/>
              </a:ext>
            </a:extLst>
          </p:cNvPr>
          <p:cNvPicPr>
            <a:picLocks noChangeAspect="1"/>
          </p:cNvPicPr>
          <p:nvPr/>
        </p:nvPicPr>
        <p:blipFill>
          <a:blip r:embed="rId4"/>
          <a:stretch>
            <a:fillRect/>
          </a:stretch>
        </p:blipFill>
        <p:spPr>
          <a:xfrm>
            <a:off x="755364" y="1494467"/>
            <a:ext cx="6450024" cy="4130477"/>
          </a:xfrm>
          <a:prstGeom prst="rect">
            <a:avLst/>
          </a:prstGeom>
        </p:spPr>
      </p:pic>
      <p:sp>
        <p:nvSpPr>
          <p:cNvPr id="3" name="Slide Number Placeholder 2">
            <a:extLst>
              <a:ext uri="{FF2B5EF4-FFF2-40B4-BE49-F238E27FC236}">
                <a16:creationId xmlns:a16="http://schemas.microsoft.com/office/drawing/2014/main" id="{2DF06E33-4332-54BF-3D66-647CA1BC0B03}"/>
              </a:ext>
            </a:extLst>
          </p:cNvPr>
          <p:cNvSpPr>
            <a:spLocks noGrp="1"/>
          </p:cNvSpPr>
          <p:nvPr>
            <p:ph type="sldNum" sz="quarter" idx="4"/>
          </p:nvPr>
        </p:nvSpPr>
        <p:spPr/>
        <p:txBody>
          <a:bodyPr/>
          <a:lstStyle/>
          <a:p>
            <a:fld id="{EF892D59-8F09-EF4B-AD6D-DA609442F868}" type="slidenum">
              <a:rPr lang="en-GB" smtClean="0"/>
              <a:pPr/>
              <a:t>7</a:t>
            </a:fld>
            <a:endParaRPr lang="en-GB"/>
          </a:p>
        </p:txBody>
      </p:sp>
    </p:spTree>
    <p:extLst>
      <p:ext uri="{BB962C8B-B14F-4D97-AF65-F5344CB8AC3E}">
        <p14:creationId xmlns:p14="http://schemas.microsoft.com/office/powerpoint/2010/main" val="3634314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Slide Number Placeholder 4">
            <a:extLst>
              <a:ext uri="{FF2B5EF4-FFF2-40B4-BE49-F238E27FC236}">
                <a16:creationId xmlns:a16="http://schemas.microsoft.com/office/drawing/2014/main" id="{31B183F8-23DE-7B90-2678-C96C4FBD1DB7}"/>
              </a:ext>
            </a:extLst>
          </p:cNvPr>
          <p:cNvSpPr>
            <a:spLocks noGrp="1"/>
          </p:cNvSpPr>
          <p:nvPr>
            <p:ph type="sldNum" sz="quarter" idx="4"/>
          </p:nvPr>
        </p:nvSpPr>
        <p:spPr/>
        <p:txBody>
          <a:bodyPr anchor="b">
            <a:normAutofit/>
          </a:bodyPr>
          <a:lstStyle/>
          <a:p>
            <a:pPr>
              <a:spcAft>
                <a:spcPts val="600"/>
              </a:spcAft>
            </a:pPr>
            <a:fld id="{EF892D59-8F09-EF4B-AD6D-DA609442F868}" type="slidenum">
              <a:rPr lang="en-GB" smtClean="0"/>
              <a:pPr>
                <a:spcAft>
                  <a:spcPts val="600"/>
                </a:spcAft>
              </a:pPr>
              <a:t>8</a:t>
            </a:fld>
            <a:endParaRPr lang="en-GB"/>
          </a:p>
        </p:txBody>
      </p:sp>
      <p:sp>
        <p:nvSpPr>
          <p:cNvPr id="10243" name="Rectangle 3"/>
          <p:cNvSpPr>
            <a:spLocks noGrp="1" noChangeArrowheads="1"/>
          </p:cNvSpPr>
          <p:nvPr>
            <p:ph type="body" sz="quarter" idx="4294967295"/>
          </p:nvPr>
        </p:nvSpPr>
        <p:spPr>
          <a:xfrm>
            <a:off x="470734" y="1235075"/>
            <a:ext cx="6825673" cy="5456597"/>
          </a:xfrm>
        </p:spPr>
        <p:txBody>
          <a:bodyPr anchor="t">
            <a:normAutofit fontScale="92500" lnSpcReduction="20000"/>
          </a:bodyPr>
          <a:lstStyle/>
          <a:p>
            <a:pPr>
              <a:lnSpc>
                <a:spcPct val="110000"/>
              </a:lnSpc>
            </a:pPr>
            <a:r>
              <a:rPr lang="en-GB" b="1" dirty="0">
                <a:latin typeface="Montserrat"/>
              </a:rPr>
              <a:t>Performance</a:t>
            </a:r>
          </a:p>
          <a:p>
            <a:pPr marL="457200" lvl="1" indent="-228600">
              <a:lnSpc>
                <a:spcPct val="110000"/>
              </a:lnSpc>
              <a:buFont typeface="Arial" panose="020B0604020202020204" pitchFamily="34" charset="0"/>
              <a:buChar char="•"/>
            </a:pPr>
            <a:r>
              <a:rPr lang="en-GB" dirty="0">
                <a:latin typeface="Montserrat"/>
              </a:rPr>
              <a:t>Python programs are compiled at runtime into ‘byte code’</a:t>
            </a:r>
          </a:p>
          <a:p>
            <a:pPr marL="457200" lvl="1" indent="-228600">
              <a:lnSpc>
                <a:spcPct val="110000"/>
              </a:lnSpc>
              <a:buFont typeface="Arial" panose="020B0604020202020204" pitchFamily="34" charset="0"/>
              <a:buChar char="•"/>
            </a:pPr>
            <a:r>
              <a:rPr lang="en-GB" dirty="0">
                <a:latin typeface="Montserrat"/>
              </a:rPr>
              <a:t>Byte code does not compile down to PE or ELF</a:t>
            </a:r>
          </a:p>
          <a:p>
            <a:pPr marL="457200" lvl="1" indent="-228600">
              <a:lnSpc>
                <a:spcPct val="110000"/>
              </a:lnSpc>
              <a:buFont typeface="Arial" panose="020B0604020202020204" pitchFamily="34" charset="0"/>
              <a:buChar char="•"/>
            </a:pPr>
            <a:r>
              <a:rPr lang="en-GB" dirty="0">
                <a:latin typeface="Montserrat"/>
              </a:rPr>
              <a:t>Cannot be a fast as well written C</a:t>
            </a:r>
          </a:p>
          <a:p>
            <a:pPr marL="514350" lvl="1" indent="-285750">
              <a:lnSpc>
                <a:spcPct val="110000"/>
              </a:lnSpc>
              <a:buFont typeface="Arial" panose="020B0604020202020204" pitchFamily="34" charset="0"/>
              <a:buChar char="•"/>
            </a:pPr>
            <a:r>
              <a:rPr lang="en-GB" dirty="0">
                <a:latin typeface="Montserrat"/>
              </a:rPr>
              <a:t>Worse CPU usage than Java and C# on most benchmarks</a:t>
            </a:r>
          </a:p>
          <a:p>
            <a:pPr marL="457200" lvl="2" indent="-228600">
              <a:lnSpc>
                <a:spcPct val="110000"/>
              </a:lnSpc>
              <a:buFont typeface="Arial" panose="020B0604020202020204" pitchFamily="34" charset="0"/>
              <a:buChar char="•"/>
            </a:pPr>
            <a:r>
              <a:rPr lang="en-GB" dirty="0">
                <a:latin typeface="Montserrat"/>
              </a:rPr>
              <a:t>Better memory management</a:t>
            </a:r>
          </a:p>
          <a:p>
            <a:pPr marL="457200" lvl="2" indent="-228600">
              <a:lnSpc>
                <a:spcPct val="110000"/>
              </a:lnSpc>
              <a:buFont typeface="Arial" panose="020B0604020202020204" pitchFamily="34" charset="0"/>
              <a:buChar char="•"/>
            </a:pPr>
            <a:endParaRPr lang="en-GB" dirty="0">
              <a:latin typeface="Montserrat"/>
            </a:endParaRPr>
          </a:p>
          <a:p>
            <a:pPr>
              <a:lnSpc>
                <a:spcPct val="110000"/>
              </a:lnSpc>
            </a:pPr>
            <a:r>
              <a:rPr lang="en-GB" b="1" dirty="0">
                <a:latin typeface="Montserrat"/>
              </a:rPr>
              <a:t>But…</a:t>
            </a:r>
          </a:p>
          <a:p>
            <a:pPr marL="514350" lvl="1" indent="-285750">
              <a:lnSpc>
                <a:spcPct val="110000"/>
              </a:lnSpc>
              <a:buFont typeface="Arial" panose="020B0604020202020204" pitchFamily="34" charset="0"/>
              <a:buChar char="•"/>
            </a:pPr>
            <a:r>
              <a:rPr lang="en-GB" dirty="0">
                <a:latin typeface="Montserrat"/>
              </a:rPr>
              <a:t>Roughly equivalent to Perl and Ruby - depending on the benchmark</a:t>
            </a:r>
          </a:p>
          <a:p>
            <a:pPr marL="514350" lvl="1" indent="-285750">
              <a:lnSpc>
                <a:spcPct val="110000"/>
              </a:lnSpc>
              <a:buFont typeface="Arial" panose="020B0604020202020204" pitchFamily="34" charset="0"/>
              <a:buChar char="•"/>
            </a:pPr>
            <a:r>
              <a:rPr lang="en-GB" dirty="0">
                <a:latin typeface="Montserrat"/>
              </a:rPr>
              <a:t>Better than PHP, much better than </a:t>
            </a:r>
            <a:r>
              <a:rPr lang="en-GB" dirty="0" err="1">
                <a:latin typeface="Montserrat"/>
              </a:rPr>
              <a:t>Tcl</a:t>
            </a:r>
            <a:endParaRPr lang="en-GB" dirty="0">
              <a:latin typeface="Montserrat"/>
            </a:endParaRPr>
          </a:p>
          <a:p>
            <a:pPr marL="514350" lvl="1" indent="-285750">
              <a:lnSpc>
                <a:spcPct val="110000"/>
              </a:lnSpc>
              <a:buFont typeface="Arial" panose="020B0604020202020204" pitchFamily="34" charset="0"/>
              <a:buChar char="•"/>
            </a:pPr>
            <a:r>
              <a:rPr lang="en-GB" dirty="0">
                <a:latin typeface="Montserrat"/>
              </a:rPr>
              <a:t>Packages often use compiled extensions </a:t>
            </a:r>
            <a:endParaRPr lang="en-GB" dirty="0"/>
          </a:p>
          <a:p>
            <a:pPr marL="514350" lvl="1" indent="-285750">
              <a:lnSpc>
                <a:spcPct val="110000"/>
              </a:lnSpc>
              <a:buFont typeface="Arial" panose="020B0604020202020204" pitchFamily="34" charset="0"/>
              <a:buChar char="•"/>
            </a:pPr>
            <a:r>
              <a:rPr lang="en-GB" dirty="0">
                <a:latin typeface="Montserrat"/>
              </a:rPr>
              <a:t>Google </a:t>
            </a:r>
            <a:r>
              <a:rPr lang="en-GB" i="1" dirty="0">
                <a:latin typeface="Montserrat"/>
              </a:rPr>
              <a:t>Unladen Swallow</a:t>
            </a:r>
            <a:r>
              <a:rPr lang="en-GB" dirty="0">
                <a:latin typeface="Montserrat"/>
              </a:rPr>
              <a:t> project improved the base</a:t>
            </a:r>
          </a:p>
        </p:txBody>
      </p:sp>
      <p:sp>
        <p:nvSpPr>
          <p:cNvPr id="10242" name="Rectangle 2"/>
          <p:cNvSpPr>
            <a:spLocks noGrp="1" noChangeArrowheads="1"/>
          </p:cNvSpPr>
          <p:nvPr>
            <p:ph type="body" sz="quarter" idx="4294967295"/>
          </p:nvPr>
        </p:nvSpPr>
        <p:spPr>
          <a:xfrm>
            <a:off x="961467" y="411014"/>
            <a:ext cx="7370618" cy="886691"/>
          </a:xfrm>
        </p:spPr>
        <p:txBody>
          <a:bodyPr anchor="t">
            <a:normAutofit/>
          </a:bodyPr>
          <a:lstStyle/>
          <a:p>
            <a:pPr eaLnBrk="1" hangingPunct="1">
              <a:lnSpc>
                <a:spcPct val="90000"/>
              </a:lnSpc>
              <a:spcAft>
                <a:spcPts val="600"/>
              </a:spcAft>
            </a:pPr>
            <a:r>
              <a:rPr lang="en-GB" sz="3600" dirty="0">
                <a:latin typeface="Montserrat Black" panose="00000A00000000000000" pitchFamily="2" charset="0"/>
              </a:rPr>
              <a:t>Performance downsides</a:t>
            </a:r>
          </a:p>
        </p:txBody>
      </p:sp>
      <p:pic>
        <p:nvPicPr>
          <p:cNvPr id="3" name="Picture 3" descr="Chart&#10;&#10;Description automatically generated">
            <a:extLst>
              <a:ext uri="{FF2B5EF4-FFF2-40B4-BE49-F238E27FC236}">
                <a16:creationId xmlns:a16="http://schemas.microsoft.com/office/drawing/2014/main" id="{2FE7E99D-E541-5A3F-A20A-3C7A601E4628}"/>
              </a:ext>
            </a:extLst>
          </p:cNvPr>
          <p:cNvPicPr>
            <a:picLocks noChangeAspect="1"/>
          </p:cNvPicPr>
          <p:nvPr/>
        </p:nvPicPr>
        <p:blipFill>
          <a:blip r:embed="rId3"/>
          <a:stretch>
            <a:fillRect/>
          </a:stretch>
        </p:blipFill>
        <p:spPr>
          <a:xfrm>
            <a:off x="6973134" y="1706130"/>
            <a:ext cx="4895592" cy="2728470"/>
          </a:xfrm>
          <a:prstGeom prst="rect">
            <a:avLst/>
          </a:prstGeom>
          <a:noFill/>
        </p:spPr>
      </p:pic>
    </p:spTree>
    <p:extLst>
      <p:ext uri="{BB962C8B-B14F-4D97-AF65-F5344CB8AC3E}">
        <p14:creationId xmlns:p14="http://schemas.microsoft.com/office/powerpoint/2010/main" val="1370435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971771" y="328678"/>
            <a:ext cx="11517312" cy="804863"/>
          </a:xfrm>
        </p:spPr>
        <p:txBody>
          <a:bodyPr/>
          <a:lstStyle/>
          <a:p>
            <a:pPr eaLnBrk="1" hangingPunct="1"/>
            <a:r>
              <a:rPr lang="en-GB" sz="3600" dirty="0"/>
              <a:t>The community</a:t>
            </a:r>
          </a:p>
        </p:txBody>
      </p:sp>
      <p:sp>
        <p:nvSpPr>
          <p:cNvPr id="11267" name="Rectangle 3"/>
          <p:cNvSpPr>
            <a:spLocks noGrp="1" noChangeArrowheads="1"/>
          </p:cNvSpPr>
          <p:nvPr>
            <p:ph idx="4294967295"/>
          </p:nvPr>
        </p:nvSpPr>
        <p:spPr>
          <a:xfrm>
            <a:off x="676275" y="1368425"/>
            <a:ext cx="11515725" cy="4954588"/>
          </a:xfrm>
        </p:spPr>
        <p:txBody>
          <a:bodyPr/>
          <a:lstStyle/>
          <a:p>
            <a:pPr>
              <a:lnSpc>
                <a:spcPct val="95000"/>
              </a:lnSpc>
            </a:pPr>
            <a:r>
              <a:rPr lang="en-GB" b="1" dirty="0"/>
              <a:t>Python Software Foundation (PSF)</a:t>
            </a:r>
            <a:endParaRPr lang="en-US" dirty="0"/>
          </a:p>
          <a:p>
            <a:pPr marL="457200" lvl="1" indent="-228600">
              <a:lnSpc>
                <a:spcPct val="95000"/>
              </a:lnSpc>
              <a:buFont typeface="Arial"/>
              <a:buChar char="•"/>
            </a:pPr>
            <a:r>
              <a:rPr lang="en-GB" sz="1800" dirty="0">
                <a:latin typeface="Montserrat"/>
              </a:rPr>
              <a:t>Holds the Python intellectual property rights </a:t>
            </a:r>
            <a:endParaRPr lang="en-GB" sz="1800" dirty="0"/>
          </a:p>
          <a:p>
            <a:pPr marL="457200" lvl="1" indent="-228600">
              <a:lnSpc>
                <a:spcPct val="95000"/>
              </a:lnSpc>
              <a:buFont typeface="Arial"/>
              <a:buChar char="•"/>
            </a:pPr>
            <a:r>
              <a:rPr lang="en-GB" sz="1800" dirty="0">
                <a:latin typeface="Montserrat"/>
              </a:rPr>
              <a:t>The stating point: </a:t>
            </a:r>
            <a:r>
              <a:rPr lang="en-GB" sz="1800" dirty="0">
                <a:solidFill>
                  <a:srgbClr val="0070C0"/>
                </a:solidFill>
                <a:latin typeface="Montserrat"/>
                <a:hlinkClick r:id="rId3">
                  <a:extLst>
                    <a:ext uri="{A12FA001-AC4F-418D-AE19-62706E023703}">
                      <ahyp:hlinkClr xmlns:ahyp="http://schemas.microsoft.com/office/drawing/2018/hyperlinkcolor" val="tx"/>
                    </a:ext>
                  </a:extLst>
                </a:hlinkClick>
              </a:rPr>
              <a:t>www.python.org</a:t>
            </a:r>
            <a:endParaRPr lang="en-GB" sz="1800" dirty="0">
              <a:solidFill>
                <a:srgbClr val="0070C0"/>
              </a:solidFill>
              <a:latin typeface="Montserrat"/>
            </a:endParaRPr>
          </a:p>
          <a:p>
            <a:pPr marL="457200" lvl="1" indent="-228600">
              <a:lnSpc>
                <a:spcPct val="95000"/>
              </a:lnSpc>
              <a:buFont typeface="Arial"/>
              <a:buChar char="•"/>
            </a:pPr>
            <a:endParaRPr lang="en-GB" sz="1800" dirty="0">
              <a:latin typeface="Montserrat"/>
            </a:endParaRPr>
          </a:p>
          <a:p>
            <a:pPr>
              <a:lnSpc>
                <a:spcPct val="95000"/>
              </a:lnSpc>
            </a:pPr>
            <a:r>
              <a:rPr lang="en-GB" b="1" dirty="0"/>
              <a:t>Many newsgroups and forums</a:t>
            </a:r>
          </a:p>
          <a:p>
            <a:pPr marL="457200" lvl="1" indent="-228600">
              <a:lnSpc>
                <a:spcPct val="95000"/>
              </a:lnSpc>
              <a:buFont typeface="Arial"/>
              <a:buChar char="•"/>
            </a:pPr>
            <a:r>
              <a:rPr lang="en-GB" sz="1800" dirty="0">
                <a:latin typeface="Montserrat"/>
              </a:rPr>
              <a:t>Main download and docs: </a:t>
            </a:r>
            <a:r>
              <a:rPr lang="en-GB" sz="1800" dirty="0">
                <a:solidFill>
                  <a:srgbClr val="0070C0"/>
                </a:solidFill>
                <a:latin typeface="Montserrat"/>
              </a:rPr>
              <a:t>https://python.org</a:t>
            </a:r>
          </a:p>
          <a:p>
            <a:pPr marL="457200" lvl="1" indent="-228600">
              <a:lnSpc>
                <a:spcPct val="95000"/>
              </a:lnSpc>
              <a:buFont typeface="Arial"/>
              <a:buChar char="•"/>
            </a:pPr>
            <a:r>
              <a:rPr lang="en-GB" sz="1800" dirty="0">
                <a:latin typeface="Montserrat"/>
              </a:rPr>
              <a:t>Main newsgroup for Python users: </a:t>
            </a:r>
            <a:r>
              <a:rPr lang="en-GB" sz="1800" dirty="0" err="1">
                <a:solidFill>
                  <a:srgbClr val="0070C0"/>
                </a:solidFill>
                <a:latin typeface="Montserrat"/>
              </a:rPr>
              <a:t>comp.lang.python</a:t>
            </a:r>
            <a:r>
              <a:rPr lang="en-GB" sz="1800" dirty="0">
                <a:solidFill>
                  <a:srgbClr val="0070C0"/>
                </a:solidFill>
                <a:latin typeface="Montserrat"/>
              </a:rPr>
              <a:t> </a:t>
            </a:r>
            <a:endParaRPr lang="en-GB" sz="1800" dirty="0">
              <a:solidFill>
                <a:srgbClr val="0070C0"/>
              </a:solidFill>
            </a:endParaRPr>
          </a:p>
          <a:p>
            <a:pPr marL="457200" lvl="1" indent="-228600">
              <a:lnSpc>
                <a:spcPct val="95000"/>
              </a:lnSpc>
              <a:buFont typeface="Arial"/>
              <a:buChar char="•"/>
            </a:pPr>
            <a:r>
              <a:rPr lang="en-GB" sz="1800" dirty="0">
                <a:latin typeface="Montserrat"/>
              </a:rPr>
              <a:t>Web forum: </a:t>
            </a:r>
            <a:r>
              <a:rPr lang="en-GB" sz="1800" dirty="0">
                <a:solidFill>
                  <a:srgbClr val="0070C0"/>
                </a:solidFill>
                <a:latin typeface="Montserrat"/>
              </a:rPr>
              <a:t>python-forum.org/</a:t>
            </a:r>
            <a:r>
              <a:rPr lang="en-GB" sz="1800" dirty="0" err="1">
                <a:solidFill>
                  <a:srgbClr val="0070C0"/>
                </a:solidFill>
                <a:latin typeface="Montserrat"/>
              </a:rPr>
              <a:t>pythonforum</a:t>
            </a:r>
            <a:r>
              <a:rPr lang="en-GB" sz="1800" dirty="0">
                <a:solidFill>
                  <a:srgbClr val="0070C0"/>
                </a:solidFill>
                <a:latin typeface="Montserrat"/>
              </a:rPr>
              <a:t>/</a:t>
            </a:r>
            <a:r>
              <a:rPr lang="en-GB" sz="1800" dirty="0" err="1">
                <a:solidFill>
                  <a:srgbClr val="0070C0"/>
                </a:solidFill>
                <a:latin typeface="Montserrat"/>
              </a:rPr>
              <a:t>index.php</a:t>
            </a:r>
            <a:endParaRPr lang="en-GB" sz="1800" dirty="0">
              <a:solidFill>
                <a:srgbClr val="0070C0"/>
              </a:solidFill>
              <a:latin typeface="Montserrat"/>
            </a:endParaRPr>
          </a:p>
          <a:p>
            <a:pPr marL="457200" lvl="1" indent="-228600">
              <a:lnSpc>
                <a:spcPct val="95000"/>
              </a:lnSpc>
              <a:buFont typeface="Arial"/>
              <a:buChar char="•"/>
            </a:pPr>
            <a:r>
              <a:rPr lang="en-GB" sz="1800" dirty="0">
                <a:latin typeface="Montserrat"/>
              </a:rPr>
              <a:t>Blog: </a:t>
            </a:r>
            <a:r>
              <a:rPr lang="en-GB" sz="1800" dirty="0">
                <a:solidFill>
                  <a:srgbClr val="0070C0"/>
                </a:solidFill>
                <a:latin typeface="Montserrat"/>
              </a:rPr>
              <a:t>http://planet.python.org/</a:t>
            </a:r>
            <a:br>
              <a:rPr lang="en-GB" sz="1800" dirty="0">
                <a:solidFill>
                  <a:srgbClr val="0070C0"/>
                </a:solidFill>
                <a:latin typeface="Montserrat"/>
              </a:rPr>
            </a:br>
            <a:endParaRPr lang="en-GB" sz="1800" dirty="0">
              <a:solidFill>
                <a:srgbClr val="0070C0"/>
              </a:solidFill>
              <a:latin typeface="Montserrat"/>
            </a:endParaRPr>
          </a:p>
          <a:p>
            <a:pPr>
              <a:lnSpc>
                <a:spcPct val="95000"/>
              </a:lnSpc>
            </a:pPr>
            <a:r>
              <a:rPr lang="en-GB" b="1" dirty="0">
                <a:latin typeface="Montserrat"/>
              </a:rPr>
              <a:t>Python Conference: </a:t>
            </a:r>
            <a:r>
              <a:rPr lang="en-GB" b="1" dirty="0" err="1">
                <a:latin typeface="Montserrat"/>
              </a:rPr>
              <a:t>PyCon</a:t>
            </a:r>
            <a:endParaRPr lang="en-GB" b="1" dirty="0">
              <a:latin typeface="Montserrat"/>
            </a:endParaRPr>
          </a:p>
          <a:p>
            <a:pPr marL="457200" lvl="1" indent="-228600">
              <a:lnSpc>
                <a:spcPct val="95000"/>
              </a:lnSpc>
              <a:buFont typeface="Arial"/>
              <a:buChar char="•"/>
            </a:pPr>
            <a:r>
              <a:rPr lang="en-GB" sz="1800" dirty="0" err="1">
                <a:latin typeface="Montserrat"/>
              </a:rPr>
              <a:t>EuroPython</a:t>
            </a:r>
            <a:r>
              <a:rPr lang="en-GB" sz="1800" dirty="0">
                <a:latin typeface="Montserrat"/>
              </a:rPr>
              <a:t> moves around European cities</a:t>
            </a:r>
            <a:br>
              <a:rPr lang="en-GB" sz="1800" dirty="0">
                <a:latin typeface="Montserrat"/>
              </a:rPr>
            </a:br>
            <a:endParaRPr lang="en-GB" sz="1800" dirty="0">
              <a:latin typeface="Montserrat"/>
            </a:endParaRPr>
          </a:p>
          <a:p>
            <a:pPr>
              <a:lnSpc>
                <a:spcPct val="95000"/>
              </a:lnSpc>
            </a:pPr>
            <a:r>
              <a:rPr lang="en-GB" b="1" dirty="0"/>
              <a:t>Python Interest Groups</a:t>
            </a:r>
          </a:p>
          <a:p>
            <a:pPr marL="457200" lvl="1" indent="-228600">
              <a:lnSpc>
                <a:spcPct val="95000"/>
              </a:lnSpc>
              <a:buFont typeface="Arial"/>
              <a:buChar char="•"/>
            </a:pPr>
            <a:r>
              <a:rPr lang="en-GB" sz="1800" dirty="0">
                <a:latin typeface="Montserrat"/>
              </a:rPr>
              <a:t>U.S.A. - </a:t>
            </a:r>
            <a:r>
              <a:rPr lang="en-GB" sz="1800" dirty="0" err="1">
                <a:latin typeface="Montserrat"/>
              </a:rPr>
              <a:t>PIGgies</a:t>
            </a:r>
            <a:endParaRPr lang="en-GB" sz="1800" dirty="0">
              <a:latin typeface="Montserrat"/>
            </a:endParaRPr>
          </a:p>
        </p:txBody>
      </p:sp>
      <p:pic>
        <p:nvPicPr>
          <p:cNvPr id="2" name="Picture 2" descr="Logo, company name&#10;&#10;Description automatically generated">
            <a:extLst>
              <a:ext uri="{FF2B5EF4-FFF2-40B4-BE49-F238E27FC236}">
                <a16:creationId xmlns:a16="http://schemas.microsoft.com/office/drawing/2014/main" id="{F30D77C8-6EAE-FE27-2A02-059B0E8D438C}"/>
              </a:ext>
            </a:extLst>
          </p:cNvPr>
          <p:cNvPicPr>
            <a:picLocks noChangeAspect="1"/>
          </p:cNvPicPr>
          <p:nvPr/>
        </p:nvPicPr>
        <p:blipFill>
          <a:blip r:embed="rId4"/>
          <a:stretch>
            <a:fillRect/>
          </a:stretch>
        </p:blipFill>
        <p:spPr>
          <a:xfrm>
            <a:off x="7961825" y="643428"/>
            <a:ext cx="3873062" cy="3854774"/>
          </a:xfrm>
          <a:prstGeom prst="rect">
            <a:avLst/>
          </a:prstGeom>
        </p:spPr>
      </p:pic>
      <p:sp>
        <p:nvSpPr>
          <p:cNvPr id="3" name="Slide Number Placeholder 2">
            <a:extLst>
              <a:ext uri="{FF2B5EF4-FFF2-40B4-BE49-F238E27FC236}">
                <a16:creationId xmlns:a16="http://schemas.microsoft.com/office/drawing/2014/main" id="{A61F5D80-B5FA-5B7E-4F04-CAA72331659B}"/>
              </a:ext>
            </a:extLst>
          </p:cNvPr>
          <p:cNvSpPr>
            <a:spLocks noGrp="1"/>
          </p:cNvSpPr>
          <p:nvPr>
            <p:ph type="sldNum" sz="quarter" idx="4"/>
          </p:nvPr>
        </p:nvSpPr>
        <p:spPr/>
        <p:txBody>
          <a:bodyPr/>
          <a:lstStyle/>
          <a:p>
            <a:fld id="{EF892D59-8F09-EF4B-AD6D-DA609442F868}" type="slidenum">
              <a:rPr lang="en-GB" smtClean="0"/>
              <a:pPr/>
              <a:t>9</a:t>
            </a:fld>
            <a:endParaRPr lang="en-GB"/>
          </a:p>
        </p:txBody>
      </p:sp>
    </p:spTree>
    <p:extLst>
      <p:ext uri="{BB962C8B-B14F-4D97-AF65-F5344CB8AC3E}">
        <p14:creationId xmlns:p14="http://schemas.microsoft.com/office/powerpoint/2010/main" val="44455455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87A65B979AB34BA89C213ABB051ADE" ma:contentTypeVersion="13" ma:contentTypeDescription="Create a new document." ma:contentTypeScope="" ma:versionID="17f4625ec0b5ee2f091b8da15c267a76">
  <xsd:schema xmlns:xsd="http://www.w3.org/2001/XMLSchema" xmlns:xs="http://www.w3.org/2001/XMLSchema" xmlns:p="http://schemas.microsoft.com/office/2006/metadata/properties" xmlns:ns2="3cd1066a-245b-4400-ad94-398f95c475c9" xmlns:ns3="9d579490-102d-4bf3-8643-974e67683526" targetNamespace="http://schemas.microsoft.com/office/2006/metadata/properties" ma:root="true" ma:fieldsID="5379349c0f1ffc6b5f8ef1afda789c3f" ns2:_="" ns3:_="">
    <xsd:import namespace="3cd1066a-245b-4400-ad94-398f95c475c9"/>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1066a-245b-4400-ad94-398f95c475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10471B-9B85-42EA-A925-9C4BDBFECF40}">
  <ds:schemaRefs>
    <ds:schemaRef ds:uri="http://schemas.microsoft.com/office/infopath/2007/PartnerControls"/>
    <ds:schemaRef ds:uri="http://purl.org/dc/elements/1.1/"/>
    <ds:schemaRef ds:uri="http://www.w3.org/XML/1998/namespace"/>
    <ds:schemaRef ds:uri="http://schemas.microsoft.com/office/2006/documentManagement/types"/>
    <ds:schemaRef ds:uri="http://purl.org/dc/terms/"/>
    <ds:schemaRef ds:uri="e62fa197-ef17-46ea-98d8-70933178622b"/>
    <ds:schemaRef ds:uri="http://purl.org/dc/dcmitype/"/>
    <ds:schemaRef ds:uri="http://schemas.microsoft.com/office/2006/metadata/properties"/>
    <ds:schemaRef ds:uri="http://schemas.openxmlformats.org/package/2006/metadata/core-properties"/>
    <ds:schemaRef ds:uri="56b93301-560a-4875-810f-d795793ecb74"/>
  </ds:schemaRefs>
</ds:datastoreItem>
</file>

<file path=customXml/itemProps2.xml><?xml version="1.0" encoding="utf-8"?>
<ds:datastoreItem xmlns:ds="http://schemas.openxmlformats.org/officeDocument/2006/customXml" ds:itemID="{F9046850-273E-415B-AE55-D3598B84AFF4}">
  <ds:schemaRefs>
    <ds:schemaRef ds:uri="http://schemas.microsoft.com/sharepoint/v3/contenttype/forms"/>
  </ds:schemaRefs>
</ds:datastoreItem>
</file>

<file path=customXml/itemProps3.xml><?xml version="1.0" encoding="utf-8"?>
<ds:datastoreItem xmlns:ds="http://schemas.openxmlformats.org/officeDocument/2006/customXml" ds:itemID="{3C7CBFE7-6C16-4BCE-AED3-824C6E1634F0}"/>
</file>

<file path=docProps/app.xml><?xml version="1.0" encoding="utf-8"?>
<Properties xmlns="http://schemas.openxmlformats.org/officeDocument/2006/extended-properties" xmlns:vt="http://schemas.openxmlformats.org/officeDocument/2006/docPropsVTypes">
  <Template/>
  <TotalTime>1186</TotalTime>
  <Words>5120</Words>
  <Application>Microsoft Office PowerPoint</Application>
  <PresentationFormat>Widescreen</PresentationFormat>
  <Paragraphs>508</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Calibri</vt:lpstr>
      <vt:lpstr>Montserrat Black</vt:lpstr>
      <vt:lpstr>Wingdings</vt:lpstr>
      <vt:lpstr>Courier New</vt:lpstr>
      <vt:lpstr>Arial</vt:lpstr>
      <vt:lpstr>Arial,Sans-Serif</vt:lpstr>
      <vt:lpstr>Montserrat</vt:lpstr>
      <vt:lpstr>Times New Roman</vt:lpstr>
      <vt:lpstr>Master</vt:lpstr>
      <vt:lpstr>Python 3 Programming</vt:lpstr>
      <vt:lpstr>PowerPoint Presentation</vt:lpstr>
      <vt:lpstr>PowerPoint Presentation</vt:lpstr>
      <vt:lpstr>PowerPoint Presentation</vt:lpstr>
      <vt:lpstr>PowerPoint Presentation</vt:lpstr>
      <vt:lpstr>PowerPoint Presentation</vt:lpstr>
      <vt:lpstr>Zen of Python</vt:lpstr>
      <vt:lpstr>PowerPoint Presentation</vt:lpstr>
      <vt:lpstr>The community</vt:lpstr>
      <vt:lpstr>Python Interactive Session</vt:lpstr>
      <vt:lpstr>IDEs</vt:lpstr>
      <vt:lpstr>IPython and Jupyter</vt:lpstr>
      <vt:lpstr>Python scripts</vt:lpstr>
      <vt:lpstr>Python help</vt:lpstr>
      <vt:lpstr>PowerPoint Presentation</vt:lpstr>
      <vt:lpstr>Example of a Python program</vt:lpstr>
      <vt:lpstr>Modules</vt:lpstr>
      <vt:lpstr>Functions and built-ins</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Evans, Josie</cp:lastModifiedBy>
  <cp:revision>222</cp:revision>
  <cp:lastPrinted>2019-07-03T09:46:41Z</cp:lastPrinted>
  <dcterms:created xsi:type="dcterms:W3CDTF">2019-09-05T08:17:12Z</dcterms:created>
  <dcterms:modified xsi:type="dcterms:W3CDTF">2024-02-20T08:20:42Z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0x0101005887A65B979AB34BA89C213ABB051ADE</vt:lpwstr>
  </property>
  <property fmtid="{D5CDD505-2E9C-101B-9397-08002B2CF9AE}" pid="4" name="BookType">
    <vt:lpwstr>3</vt:lpwstr>
  </property>
  <property fmtid="{D5CDD505-2E9C-101B-9397-08002B2CF9AE}" pid="5" name="MediaServiceImageTags">
    <vt:lpwstr/>
  </property>
</Properties>
</file>